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23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D0"/>
    <a:srgbClr val="902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6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2124" y="90"/>
      </p:cViewPr>
      <p:guideLst>
        <p:guide orient="horz" pos="1323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20196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99615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41889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07281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2757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9834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0426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814185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457912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111708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9662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0B61C-5EBC-48D1-9A6B-815D3EEDB5B7}" type="datetimeFigureOut">
              <a:rPr lang="sq-AL" smtClean="0"/>
              <a:pPr/>
              <a:t>3.2.2025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CF08-5891-4DC6-A500-7B3EB8C250C2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7283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Line 107">
            <a:extLst>
              <a:ext uri="{FF2B5EF4-FFF2-40B4-BE49-F238E27FC236}">
                <a16:creationId xmlns:a16="http://schemas.microsoft.com/office/drawing/2014/main" id="{D0C0253B-8B09-27DF-10B2-51709633AD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3793" y="2716701"/>
            <a:ext cx="0" cy="175962"/>
          </a:xfrm>
          <a:prstGeom prst="line">
            <a:avLst/>
          </a:prstGeom>
          <a:ln w="5715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107">
            <a:extLst>
              <a:ext uri="{FF2B5EF4-FFF2-40B4-BE49-F238E27FC236}">
                <a16:creationId xmlns:a16="http://schemas.microsoft.com/office/drawing/2014/main" id="{EB57AC14-3372-C590-E42D-865D1984B0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8203" y="3909004"/>
            <a:ext cx="0" cy="14713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Box 256">
            <a:extLst>
              <a:ext uri="{FF2B5EF4-FFF2-40B4-BE49-F238E27FC236}">
                <a16:creationId xmlns:a16="http://schemas.microsoft.com/office/drawing/2014/main" id="{349F0B21-9702-4176-8687-72B915E92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547" y="440404"/>
            <a:ext cx="738759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sq-AL" altLang="en-US" sz="1200" b="1" dirty="0">
                <a:cs typeface="Arial" panose="020B0604020202020204" pitchFamily="34" charset="0"/>
              </a:rPr>
              <a:t>STRUKTURA E </a:t>
            </a:r>
            <a:r>
              <a:rPr lang="sq-AL" altLang="en-US" sz="1200" b="1" dirty="0" smtClean="0">
                <a:cs typeface="Arial" panose="020B0604020202020204" pitchFamily="34" charset="0"/>
              </a:rPr>
              <a:t>PËRGJITHSHME </a:t>
            </a:r>
            <a:r>
              <a:rPr lang="en-US" altLang="en-US" sz="1200" b="1" dirty="0">
                <a:cs typeface="Arial" panose="020B0604020202020204" pitchFamily="34" charset="0"/>
              </a:rPr>
              <a:t>E</a:t>
            </a:r>
            <a:r>
              <a:rPr lang="sq-AL" altLang="en-US" sz="1200" b="1" dirty="0" smtClean="0">
                <a:cs typeface="Arial" panose="020B0604020202020204" pitchFamily="34" charset="0"/>
              </a:rPr>
              <a:t> </a:t>
            </a:r>
            <a:r>
              <a:rPr lang="sq-AL" altLang="en-US" sz="1200" b="1" dirty="0">
                <a:cs typeface="Arial" panose="020B0604020202020204" pitchFamily="34" charset="0"/>
              </a:rPr>
              <a:t>POLICISË SË SHTETIT</a:t>
            </a:r>
            <a:r>
              <a:rPr lang="sq-AL" altLang="en-US" sz="12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38" name="Line 108">
            <a:extLst>
              <a:ext uri="{FF2B5EF4-FFF2-40B4-BE49-F238E27FC236}">
                <a16:creationId xmlns:a16="http://schemas.microsoft.com/office/drawing/2014/main" id="{DC13181E-08B8-71AF-84B0-FDF894E1F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972" y="3935586"/>
            <a:ext cx="0" cy="125950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E3A27FB-2A97-8D49-46D2-B5283943A9DC}"/>
              </a:ext>
            </a:extLst>
          </p:cNvPr>
          <p:cNvCxnSpPr>
            <a:cxnSpLocks/>
          </p:cNvCxnSpPr>
          <p:nvPr/>
        </p:nvCxnSpPr>
        <p:spPr>
          <a:xfrm>
            <a:off x="712241" y="3918012"/>
            <a:ext cx="4792312" cy="2624"/>
          </a:xfrm>
          <a:prstGeom prst="line">
            <a:avLst/>
          </a:prstGeom>
          <a:ln w="3810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0" name="Line 107">
            <a:extLst>
              <a:ext uri="{FF2B5EF4-FFF2-40B4-BE49-F238E27FC236}">
                <a16:creationId xmlns:a16="http://schemas.microsoft.com/office/drawing/2014/main" id="{A4B93FA4-E59C-E190-3CD6-D10DEFE5D7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9872" y="3926887"/>
            <a:ext cx="0" cy="13382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Line 107">
            <a:extLst>
              <a:ext uri="{FF2B5EF4-FFF2-40B4-BE49-F238E27FC236}">
                <a16:creationId xmlns:a16="http://schemas.microsoft.com/office/drawing/2014/main" id="{C5581D2B-9AB5-6DBC-B337-C6678BCD68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6482" y="3932339"/>
            <a:ext cx="0" cy="13382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Line 108">
            <a:extLst>
              <a:ext uri="{FF2B5EF4-FFF2-40B4-BE49-F238E27FC236}">
                <a16:creationId xmlns:a16="http://schemas.microsoft.com/office/drawing/2014/main" id="{FA219BBB-FC4E-2A94-062B-8E35BAF84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291" y="3922886"/>
            <a:ext cx="0" cy="125950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112">
            <a:extLst>
              <a:ext uri="{FF2B5EF4-FFF2-40B4-BE49-F238E27FC236}">
                <a16:creationId xmlns:a16="http://schemas.microsoft.com/office/drawing/2014/main" id="{55E151DA-D82A-48DC-E22B-80DD651522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08786" y="3266887"/>
            <a:ext cx="0" cy="639499"/>
          </a:xfrm>
          <a:prstGeom prst="line">
            <a:avLst/>
          </a:prstGeom>
          <a:ln w="38100">
            <a:solidFill>
              <a:srgbClr val="7030A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693">
            <a:extLst>
              <a:ext uri="{FF2B5EF4-FFF2-40B4-BE49-F238E27FC236}">
                <a16:creationId xmlns:a16="http://schemas.microsoft.com/office/drawing/2014/main" id="{1F0DD19B-63DB-E892-4A80-DC0D5AE35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371" y="4052396"/>
            <a:ext cx="623786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hetimin 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krimeve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të rënda</a:t>
            </a:r>
          </a:p>
        </p:txBody>
      </p:sp>
      <p:sp>
        <p:nvSpPr>
          <p:cNvPr id="61" name="Line 698">
            <a:extLst>
              <a:ext uri="{FF2B5EF4-FFF2-40B4-BE49-F238E27FC236}">
                <a16:creationId xmlns:a16="http://schemas.microsoft.com/office/drawing/2014/main" id="{74A38806-CAD2-DD9F-2C2C-E105E2D39F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7468" y="3935586"/>
            <a:ext cx="0" cy="125950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B354E71C-C3D6-5B3A-F981-A2D896A52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8470" y="2818098"/>
            <a:ext cx="2701696" cy="481495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sq-AL" sz="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DEPARTAMENTI </a:t>
            </a: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</a:t>
            </a:r>
            <a:endParaRPr lang="en-GB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POLICI</a:t>
            </a:r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Ë KRIMINALE</a:t>
            </a:r>
          </a:p>
          <a:p>
            <a:pPr algn="ctr">
              <a:defRPr/>
            </a:pPr>
            <a:endParaRPr lang="sq-AL" sz="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89">
            <a:extLst>
              <a:ext uri="{FF2B5EF4-FFF2-40B4-BE49-F238E27FC236}">
                <a16:creationId xmlns:a16="http://schemas.microsoft.com/office/drawing/2014/main" id="{626FCDC5-2AF8-94C9-E43E-C2131F3DA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6773" y="4052396"/>
            <a:ext cx="520904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hetimin 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krimeve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ekonomike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financiare</a:t>
            </a:r>
          </a:p>
        </p:txBody>
      </p:sp>
      <p:sp>
        <p:nvSpPr>
          <p:cNvPr id="70" name="Line 107">
            <a:extLst>
              <a:ext uri="{FF2B5EF4-FFF2-40B4-BE49-F238E27FC236}">
                <a16:creationId xmlns:a16="http://schemas.microsoft.com/office/drawing/2014/main" id="{8174FB24-B13E-D689-ADC8-50562D6653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0617" y="3914105"/>
            <a:ext cx="0" cy="13382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74">
            <a:extLst>
              <a:ext uri="{FF2B5EF4-FFF2-40B4-BE49-F238E27FC236}">
                <a16:creationId xmlns:a16="http://schemas.microsoft.com/office/drawing/2014/main" id="{9245E0F5-1CAE-385D-20C6-0D4CA0399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8210" y="4053952"/>
            <a:ext cx="520036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inteligjencës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dhe arkivës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kriminale</a:t>
            </a:r>
          </a:p>
        </p:txBody>
      </p:sp>
      <p:sp>
        <p:nvSpPr>
          <p:cNvPr id="79" name="Rectangle 89">
            <a:extLst>
              <a:ext uri="{FF2B5EF4-FFF2-40B4-BE49-F238E27FC236}">
                <a16:creationId xmlns:a16="http://schemas.microsoft.com/office/drawing/2014/main" id="{CDBC8A15-2113-E783-5372-08BDFF2D1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134" y="4052396"/>
            <a:ext cx="574091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hetimin e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narkotikëve 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6E298742-7778-6526-1EC5-36A1980A4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0009" y="4052396"/>
            <a:ext cx="716555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mbrojtjes së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dëshmitarëve dhe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bashkëpunëtorëve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të drejtësisë</a:t>
            </a:r>
          </a:p>
        </p:txBody>
      </p:sp>
      <p:sp>
        <p:nvSpPr>
          <p:cNvPr id="86" name="Line 107">
            <a:extLst>
              <a:ext uri="{FF2B5EF4-FFF2-40B4-BE49-F238E27FC236}">
                <a16:creationId xmlns:a16="http://schemas.microsoft.com/office/drawing/2014/main" id="{F0A816E5-A133-6156-298C-D4584E9BAB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6080" y="3913510"/>
            <a:ext cx="0" cy="13382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Rectangle 79">
            <a:extLst>
              <a:ext uri="{FF2B5EF4-FFF2-40B4-BE49-F238E27FC236}">
                <a16:creationId xmlns:a16="http://schemas.microsoft.com/office/drawing/2014/main" id="{2794BC76-8410-A55B-09D5-8CD1BB377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4785" y="4052396"/>
            <a:ext cx="571426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forcës së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posaçme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operacionale</a:t>
            </a:r>
          </a:p>
        </p:txBody>
      </p:sp>
      <p:sp>
        <p:nvSpPr>
          <p:cNvPr id="89" name="Rectangle 79">
            <a:extLst>
              <a:ext uri="{FF2B5EF4-FFF2-40B4-BE49-F238E27FC236}">
                <a16:creationId xmlns:a16="http://schemas.microsoft.com/office/drawing/2014/main" id="{687072C6-839C-D446-FC56-7E7E99C9A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0925" y="4053952"/>
            <a:ext cx="581715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hetimin e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krimeve</a:t>
            </a:r>
          </a:p>
          <a:p>
            <a:pPr algn="ctr">
              <a:defRPr/>
            </a:pPr>
            <a:r>
              <a:rPr lang="sq-AL" sz="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kibernetik</a:t>
            </a:r>
            <a:endParaRPr lang="sq-AL" sz="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Rectangle 79">
            <a:extLst>
              <a:ext uri="{FF2B5EF4-FFF2-40B4-BE49-F238E27FC236}">
                <a16:creationId xmlns:a16="http://schemas.microsoft.com/office/drawing/2014/main" id="{64E5C669-9E34-46DD-F7F9-14B4D2DB7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3615" y="4052396"/>
            <a:ext cx="601200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hetimin 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krimit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të organizuar</a:t>
            </a:r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309DE43-96F2-1BE7-E3D2-20A4B2FABD25}"/>
              </a:ext>
            </a:extLst>
          </p:cNvPr>
          <p:cNvCxnSpPr>
            <a:cxnSpLocks/>
          </p:cNvCxnSpPr>
          <p:nvPr/>
        </p:nvCxnSpPr>
        <p:spPr>
          <a:xfrm>
            <a:off x="3236305" y="2717335"/>
            <a:ext cx="9386599" cy="0"/>
          </a:xfrm>
          <a:prstGeom prst="line">
            <a:avLst/>
          </a:prstGeom>
          <a:ln w="5715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3" name="Line 107">
            <a:extLst>
              <a:ext uri="{FF2B5EF4-FFF2-40B4-BE49-F238E27FC236}">
                <a16:creationId xmlns:a16="http://schemas.microsoft.com/office/drawing/2014/main" id="{9B7BCF07-46F5-BF46-AAF8-E31410CEE4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78279" y="973822"/>
            <a:ext cx="0" cy="1742875"/>
          </a:xfrm>
          <a:prstGeom prst="line">
            <a:avLst/>
          </a:prstGeom>
          <a:ln w="5715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B9A930A3-81A2-04F7-7C93-889ED0C0CEFE}"/>
              </a:ext>
            </a:extLst>
          </p:cNvPr>
          <p:cNvCxnSpPr>
            <a:cxnSpLocks/>
          </p:cNvCxnSpPr>
          <p:nvPr/>
        </p:nvCxnSpPr>
        <p:spPr>
          <a:xfrm>
            <a:off x="8871968" y="1982922"/>
            <a:ext cx="1804029" cy="0"/>
          </a:xfrm>
          <a:prstGeom prst="line">
            <a:avLst/>
          </a:prstGeom>
          <a:ln w="3810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5" name="Rectangle 33">
            <a:extLst>
              <a:ext uri="{FF2B5EF4-FFF2-40B4-BE49-F238E27FC236}">
                <a16:creationId xmlns:a16="http://schemas.microsoft.com/office/drawing/2014/main" id="{875967B0-BBE7-004E-498C-0AA95B981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5784" y="1714799"/>
            <a:ext cx="2129620" cy="436889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KABINETI I DREJTORIT TË </a:t>
            </a:r>
          </a:p>
          <a:p>
            <a:pPr algn="ctr">
              <a:defRPr/>
            </a:pPr>
            <a:r>
              <a:rPr lang="sq-AL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PËRGJITHSHEM TË POLICISË SË </a:t>
            </a:r>
            <a:r>
              <a:rPr lang="sq-AL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SHTETIT</a:t>
            </a:r>
            <a:endParaRPr lang="sq-AL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0CC1B06B-A3B7-AA94-607C-D17F16B49882}"/>
              </a:ext>
            </a:extLst>
          </p:cNvPr>
          <p:cNvGrpSpPr/>
          <p:nvPr/>
        </p:nvGrpSpPr>
        <p:grpSpPr>
          <a:xfrm>
            <a:off x="10088398" y="2716701"/>
            <a:ext cx="1932995" cy="5775013"/>
            <a:chOff x="8153400" y="1002007"/>
            <a:chExt cx="1932995" cy="5775013"/>
          </a:xfrm>
        </p:grpSpPr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1BD64BC4-06A2-9558-1A16-9952625E579F}"/>
                </a:ext>
              </a:extLst>
            </p:cNvPr>
            <p:cNvGrpSpPr/>
            <p:nvPr/>
          </p:nvGrpSpPr>
          <p:grpSpPr>
            <a:xfrm>
              <a:off x="8153400" y="5661842"/>
              <a:ext cx="1932995" cy="1115178"/>
              <a:chOff x="9290332" y="5661842"/>
              <a:chExt cx="1932995" cy="1115178"/>
            </a:xfrm>
          </p:grpSpPr>
          <p:sp>
            <p:nvSpPr>
              <p:cNvPr id="130" name="Text Box 749">
                <a:extLst>
                  <a:ext uri="{FF2B5EF4-FFF2-40B4-BE49-F238E27FC236}">
                    <a16:creationId xmlns:a16="http://schemas.microsoft.com/office/drawing/2014/main" id="{B7FE61FC-45E1-9087-833C-B8DF9E13E4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200000">
                <a:off x="9889250" y="5435760"/>
                <a:ext cx="1107996" cy="1560159"/>
              </a:xfrm>
              <a:prstGeom prst="rect">
                <a:avLst/>
              </a:prstGeom>
              <a:noFill/>
              <a:ln w="12700" algn="ctr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eaVert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sq-AL" altLang="en-US" sz="500" b="1" dirty="0">
                    <a:cs typeface="Arial" panose="020B0604020202020204" pitchFamily="34" charset="0"/>
                  </a:rPr>
                  <a:t>Berat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Berat, Kuçovë, Skrapar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Dibër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Dibër, Mat, Bulqizë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Durrës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Durrës, Kavajë, Shijak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Elbasan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Elbasan, Librazhd, Gramsh, Peqin, Cërrik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Fier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Fier, Lushnjë, Mallakastër, Divjakë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Gjirokastër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Gjirokastër, Përmet, Tepelenë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Korçë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Korçë, Pogradec, Ersekë, Devoll, Maliq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Kukës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Kukës, Tropojë, Has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Lezhë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Lezhë, Mirditë, Kurbin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Shkodër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Shkodër, Pukë, Vau i Dejës, M. e Madhe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Tiranë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1-7, Krujë, Policia Rrugore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  <a:p>
                <a:r>
                  <a:rPr lang="sq-AL" altLang="en-US" sz="500" b="1" dirty="0">
                    <a:cs typeface="Arial" panose="020B0604020202020204" pitchFamily="34" charset="0"/>
                  </a:rPr>
                  <a:t>Vlorë 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(</a:t>
                </a:r>
                <a:r>
                  <a:rPr lang="sq-AL" altLang="en-US" sz="500" i="1" dirty="0">
                    <a:cs typeface="Arial" panose="020B0604020202020204" pitchFamily="34" charset="0"/>
                  </a:rPr>
                  <a:t>Vlorë, Sarandë, Delvinë, Himarë</a:t>
                </a:r>
                <a:r>
                  <a:rPr lang="sq-AL" altLang="en-US" sz="500" dirty="0">
                    <a:cs typeface="Arial" panose="020B0604020202020204" pitchFamily="34" charset="0"/>
                  </a:rPr>
                  <a:t>)</a:t>
                </a:r>
                <a:endParaRPr lang="sq-AL" altLang="en-US" sz="500" b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131" name="Line 750">
                <a:extLst>
                  <a:ext uri="{FF2B5EF4-FFF2-40B4-BE49-F238E27FC236}">
                    <a16:creationId xmlns:a16="http://schemas.microsoft.com/office/drawing/2014/main" id="{E5043E73-2637-D976-793F-D989EFB7E9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8262" y="5837220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Line 751">
                <a:extLst>
                  <a:ext uri="{FF2B5EF4-FFF2-40B4-BE49-F238E27FC236}">
                    <a16:creationId xmlns:a16="http://schemas.microsoft.com/office/drawing/2014/main" id="{42D7DCC6-4486-5EB3-4C6F-DB4A23A288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5918183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Line 752">
                <a:extLst>
                  <a:ext uri="{FF2B5EF4-FFF2-40B4-BE49-F238E27FC236}">
                    <a16:creationId xmlns:a16="http://schemas.microsoft.com/office/drawing/2014/main" id="{F5C856B4-6472-2995-676B-5167CC1309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5994383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Line 753">
                <a:extLst>
                  <a:ext uri="{FF2B5EF4-FFF2-40B4-BE49-F238E27FC236}">
                    <a16:creationId xmlns:a16="http://schemas.microsoft.com/office/drawing/2014/main" id="{1BBDB940-F577-39A4-2FBA-71EF3B9278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6072170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Line 754">
                <a:extLst>
                  <a:ext uri="{FF2B5EF4-FFF2-40B4-BE49-F238E27FC236}">
                    <a16:creationId xmlns:a16="http://schemas.microsoft.com/office/drawing/2014/main" id="{DB7BF17C-F784-72CD-719F-92362F18D1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6148370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Line 755">
                <a:extLst>
                  <a:ext uri="{FF2B5EF4-FFF2-40B4-BE49-F238E27FC236}">
                    <a16:creationId xmlns:a16="http://schemas.microsoft.com/office/drawing/2014/main" id="{3AB8FBBD-6B6A-913A-327F-BFBB781E87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6221396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Line 756">
                <a:extLst>
                  <a:ext uri="{FF2B5EF4-FFF2-40B4-BE49-F238E27FC236}">
                    <a16:creationId xmlns:a16="http://schemas.microsoft.com/office/drawing/2014/main" id="{89BCB018-175B-E323-9A1A-A33E1BD23F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6297596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8" name="Line 757">
                <a:extLst>
                  <a:ext uri="{FF2B5EF4-FFF2-40B4-BE49-F238E27FC236}">
                    <a16:creationId xmlns:a16="http://schemas.microsoft.com/office/drawing/2014/main" id="{DE439DB4-EC80-CFA1-26C4-66AA5FA0C7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6373796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9" name="Line 758">
                <a:extLst>
                  <a:ext uri="{FF2B5EF4-FFF2-40B4-BE49-F238E27FC236}">
                    <a16:creationId xmlns:a16="http://schemas.microsoft.com/office/drawing/2014/main" id="{5F16D9A4-0ECA-49C6-E424-567ED76154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6451583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Line 759">
                <a:extLst>
                  <a:ext uri="{FF2B5EF4-FFF2-40B4-BE49-F238E27FC236}">
                    <a16:creationId xmlns:a16="http://schemas.microsoft.com/office/drawing/2014/main" id="{CDA07FE0-2256-A88C-AE0A-9E0A4F4619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6523021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Line 760">
                <a:extLst>
                  <a:ext uri="{FF2B5EF4-FFF2-40B4-BE49-F238E27FC236}">
                    <a16:creationId xmlns:a16="http://schemas.microsoft.com/office/drawing/2014/main" id="{0658DD5E-D85F-35A8-D568-6CFEF6BCC2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6603983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Line 761">
                <a:extLst>
                  <a:ext uri="{FF2B5EF4-FFF2-40B4-BE49-F238E27FC236}">
                    <a16:creationId xmlns:a16="http://schemas.microsoft.com/office/drawing/2014/main" id="{424DACA6-C313-765D-3B15-74FD3617FF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59664" y="6700821"/>
                <a:ext cx="1561560" cy="0"/>
              </a:xfrm>
              <a:prstGeom prst="line">
                <a:avLst/>
              </a:prstGeom>
              <a:noFill/>
              <a:ln w="31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q-A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" name="Text Box 762">
                <a:extLst>
                  <a:ext uri="{FF2B5EF4-FFF2-40B4-BE49-F238E27FC236}">
                    <a16:creationId xmlns:a16="http://schemas.microsoft.com/office/drawing/2014/main" id="{17B51A67-CB6C-B9CF-709E-B1FC0C6023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90332" y="5664182"/>
                <a:ext cx="369332" cy="1112838"/>
              </a:xfrm>
              <a:prstGeom prst="rect">
                <a:avLst/>
              </a:prstGeom>
              <a:solidFill>
                <a:srgbClr val="7272D0"/>
              </a:solidFill>
              <a:ln w="12700" algn="ctr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vert="eaVert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sq-AL" altLang="en-US" sz="600" b="1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12 Drejtoritë Vendore të Policisë dhe Komisariate</a:t>
                </a:r>
              </a:p>
            </p:txBody>
          </p:sp>
        </p:grpSp>
        <p:sp>
          <p:nvSpPr>
            <p:cNvPr id="129" name="Line 112">
              <a:extLst>
                <a:ext uri="{FF2B5EF4-FFF2-40B4-BE49-F238E27FC236}">
                  <a16:creationId xmlns:a16="http://schemas.microsoft.com/office/drawing/2014/main" id="{184BB1A4-96E0-5B53-7967-13F7F86F8E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00229" y="1002007"/>
              <a:ext cx="0" cy="4659792"/>
            </a:xfrm>
            <a:prstGeom prst="line">
              <a:avLst/>
            </a:prstGeom>
            <a:ln w="38100">
              <a:solidFill>
                <a:srgbClr val="7030A0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B1909E8D-6312-FBFC-5CA9-37FC566E6598}"/>
              </a:ext>
            </a:extLst>
          </p:cNvPr>
          <p:cNvCxnSpPr>
            <a:cxnSpLocks/>
          </p:cNvCxnSpPr>
          <p:nvPr/>
        </p:nvCxnSpPr>
        <p:spPr>
          <a:xfrm>
            <a:off x="10703051" y="2104419"/>
            <a:ext cx="1919853" cy="0"/>
          </a:xfrm>
          <a:prstGeom prst="line">
            <a:avLst/>
          </a:prstGeom>
          <a:ln w="3810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7" name="Line 107">
            <a:extLst>
              <a:ext uri="{FF2B5EF4-FFF2-40B4-BE49-F238E27FC236}">
                <a16:creationId xmlns:a16="http://schemas.microsoft.com/office/drawing/2014/main" id="{1EC6BD1C-66A0-30AF-9BC5-D2B4F3F18A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1171" y="2731386"/>
            <a:ext cx="17187" cy="2587673"/>
          </a:xfrm>
          <a:prstGeom prst="line">
            <a:avLst/>
          </a:prstGeom>
          <a:ln w="5715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242D6C8D-E8B7-A070-1310-AD5E42262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7605" y="5033369"/>
            <a:ext cx="1319486" cy="4859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E  ANTITERRORIT</a:t>
            </a:r>
            <a:endParaRPr lang="sq-AL" sz="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Text Box 536">
            <a:extLst>
              <a:ext uri="{FF2B5EF4-FFF2-40B4-BE49-F238E27FC236}">
                <a16:creationId xmlns:a16="http://schemas.microsoft.com/office/drawing/2014/main" id="{EEA82655-9F4F-CB20-9BE1-C16C287AB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" y="1135800"/>
            <a:ext cx="37266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q-AL" altLang="en-US" sz="1200" b="1" dirty="0">
                <a:cs typeface="Arial" panose="020B0604020202020204" pitchFamily="34" charset="0"/>
              </a:rPr>
              <a:t> </a:t>
            </a:r>
            <a:r>
              <a:rPr lang="sq-AL" altLang="en-US" sz="1300" b="1" dirty="0">
                <a:cs typeface="Arial" panose="020B0604020202020204" pitchFamily="34" charset="0"/>
              </a:rPr>
              <a:t>MIRATOI  </a:t>
            </a:r>
            <a:r>
              <a:rPr lang="sq-AL" altLang="en-US" sz="1300" dirty="0">
                <a:cs typeface="Arial" panose="020B0604020202020204" pitchFamily="34" charset="0"/>
              </a:rPr>
              <a:t>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300" b="1" dirty="0" smtClean="0">
                <a:cs typeface="Arial" panose="020B0604020202020204" pitchFamily="34" charset="0"/>
              </a:rPr>
              <a:t>KRYEMINISTRI I SHQIPËRISË</a:t>
            </a:r>
            <a:endParaRPr lang="sq-AL" altLang="en-US" sz="1300" b="1" dirty="0"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sq-AL" altLang="en-US" sz="1300" b="1" dirty="0">
                <a:cs typeface="Arial" panose="020B0604020202020204" pitchFamily="34" charset="0"/>
              </a:rPr>
              <a:t> </a:t>
            </a:r>
            <a:br>
              <a:rPr lang="sq-AL" altLang="en-US" sz="1300" b="1" dirty="0">
                <a:cs typeface="Arial" panose="020B0604020202020204" pitchFamily="34" charset="0"/>
              </a:rPr>
            </a:br>
            <a:r>
              <a:rPr lang="en-US" altLang="en-US" sz="1300" b="1" dirty="0" smtClean="0">
                <a:cs typeface="Arial" panose="020B0604020202020204" pitchFamily="34" charset="0"/>
              </a:rPr>
              <a:t>EDI RAMA</a:t>
            </a:r>
            <a:endParaRPr lang="sq-AL" altLang="en-US" sz="1300" b="1" dirty="0">
              <a:cs typeface="Arial" panose="020B0604020202020204" pitchFamily="34" charset="0"/>
            </a:endParaRPr>
          </a:p>
        </p:txBody>
      </p:sp>
      <p:sp>
        <p:nvSpPr>
          <p:cNvPr id="179" name="Line 107">
            <a:extLst>
              <a:ext uri="{FF2B5EF4-FFF2-40B4-BE49-F238E27FC236}">
                <a16:creationId xmlns:a16="http://schemas.microsoft.com/office/drawing/2014/main" id="{CC0EF0C4-DE25-ED36-7116-9F7D86E108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81010" y="2747291"/>
            <a:ext cx="0" cy="263398"/>
          </a:xfrm>
          <a:prstGeom prst="line">
            <a:avLst/>
          </a:prstGeom>
          <a:ln w="5715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Line 107">
            <a:extLst>
              <a:ext uri="{FF2B5EF4-FFF2-40B4-BE49-F238E27FC236}">
                <a16:creationId xmlns:a16="http://schemas.microsoft.com/office/drawing/2014/main" id="{D99C4720-000A-5156-0DDE-5827FC4FA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4033" y="3909311"/>
            <a:ext cx="0" cy="149757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Line 107">
            <a:extLst>
              <a:ext uri="{FF2B5EF4-FFF2-40B4-BE49-F238E27FC236}">
                <a16:creationId xmlns:a16="http://schemas.microsoft.com/office/drawing/2014/main" id="{180975DA-CBB1-570E-7202-FB8095E8C6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59725" y="3928912"/>
            <a:ext cx="0" cy="155005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Line 107">
            <a:extLst>
              <a:ext uri="{FF2B5EF4-FFF2-40B4-BE49-F238E27FC236}">
                <a16:creationId xmlns:a16="http://schemas.microsoft.com/office/drawing/2014/main" id="{05C600DA-E830-4109-A28D-39A29DF11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22905" y="3926686"/>
            <a:ext cx="0" cy="13382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Rectangle 231">
            <a:extLst>
              <a:ext uri="{FF2B5EF4-FFF2-40B4-BE49-F238E27FC236}">
                <a16:creationId xmlns:a16="http://schemas.microsoft.com/office/drawing/2014/main" id="{F27690EF-EBFD-90F4-1113-CF7F51D06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9018" y="4061702"/>
            <a:ext cx="533400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Drejtoria e </a:t>
            </a:r>
          </a:p>
          <a:p>
            <a:pPr algn="ctr">
              <a:defRPr/>
            </a:pPr>
            <a:r>
              <a:rPr lang="en-US" sz="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Jetësimit</a:t>
            </a:r>
            <a:r>
              <a:rPr lang="en-US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en-US" sz="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Sistemeve</a:t>
            </a:r>
            <a:endParaRPr lang="sq-AL" sz="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Rectangle 193">
            <a:extLst>
              <a:ext uri="{FF2B5EF4-FFF2-40B4-BE49-F238E27FC236}">
                <a16:creationId xmlns:a16="http://schemas.microsoft.com/office/drawing/2014/main" id="{FAB2D6D7-BFCC-06A9-4E86-8901E48BD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5404" y="4079896"/>
            <a:ext cx="515124" cy="532830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sistemeve</a:t>
            </a:r>
          </a:p>
        </p:txBody>
      </p:sp>
      <p:sp>
        <p:nvSpPr>
          <p:cNvPr id="185" name="Line 112">
            <a:extLst>
              <a:ext uri="{FF2B5EF4-FFF2-40B4-BE49-F238E27FC236}">
                <a16:creationId xmlns:a16="http://schemas.microsoft.com/office/drawing/2014/main" id="{7AA0CF11-7D38-BA4E-B3CA-3631BA77A4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578974" y="3262669"/>
            <a:ext cx="0" cy="639499"/>
          </a:xfrm>
          <a:prstGeom prst="line">
            <a:avLst/>
          </a:prstGeom>
          <a:ln w="38100">
            <a:solidFill>
              <a:srgbClr val="7030A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6" name="Rectangle 33">
            <a:extLst>
              <a:ext uri="{FF2B5EF4-FFF2-40B4-BE49-F238E27FC236}">
                <a16:creationId xmlns:a16="http://schemas.microsoft.com/office/drawing/2014/main" id="{B22362A6-F8A2-DEED-59A2-D063EFD71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8814" y="2911808"/>
            <a:ext cx="2027208" cy="482400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DEPARTAMENTI </a:t>
            </a: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 </a:t>
            </a:r>
            <a:endParaRPr lang="en-GB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TEKNOLOGJINË E INFORMACIONIT</a:t>
            </a:r>
            <a:endParaRPr lang="sq-AL" sz="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ECF2BE1F-3313-72AE-BBB1-3638CF352684}"/>
              </a:ext>
            </a:extLst>
          </p:cNvPr>
          <p:cNvCxnSpPr>
            <a:cxnSpLocks/>
            <a:stCxn id="180" idx="0"/>
          </p:cNvCxnSpPr>
          <p:nvPr/>
        </p:nvCxnSpPr>
        <p:spPr>
          <a:xfrm>
            <a:off x="10634033" y="3909311"/>
            <a:ext cx="2034217" cy="1967"/>
          </a:xfrm>
          <a:prstGeom prst="line">
            <a:avLst/>
          </a:prstGeom>
          <a:ln w="3810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4" name="Rectangle 231">
            <a:extLst>
              <a:ext uri="{FF2B5EF4-FFF2-40B4-BE49-F238E27FC236}">
                <a16:creationId xmlns:a16="http://schemas.microsoft.com/office/drawing/2014/main" id="{835D7452-8349-75EA-EFB2-5E3B1D13D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74986" y="4075206"/>
            <a:ext cx="566713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infrastrukturës</a:t>
            </a:r>
          </a:p>
        </p:txBody>
      </p:sp>
      <p:sp>
        <p:nvSpPr>
          <p:cNvPr id="221" name="Line 107">
            <a:extLst>
              <a:ext uri="{FF2B5EF4-FFF2-40B4-BE49-F238E27FC236}">
                <a16:creationId xmlns:a16="http://schemas.microsoft.com/office/drawing/2014/main" id="{47C0C0C2-093C-7A9D-75C4-89781AD13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3106" y="2743249"/>
            <a:ext cx="0" cy="168702"/>
          </a:xfrm>
          <a:prstGeom prst="line">
            <a:avLst/>
          </a:prstGeom>
          <a:ln w="5715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7CC01E0C-A70E-7D35-1C86-BF5F7E1D3E8D}"/>
              </a:ext>
            </a:extLst>
          </p:cNvPr>
          <p:cNvCxnSpPr>
            <a:cxnSpLocks/>
            <a:endCxn id="239" idx="0"/>
          </p:cNvCxnSpPr>
          <p:nvPr/>
        </p:nvCxnSpPr>
        <p:spPr>
          <a:xfrm>
            <a:off x="6354025" y="3960462"/>
            <a:ext cx="1336199" cy="1587"/>
          </a:xfrm>
          <a:prstGeom prst="line">
            <a:avLst/>
          </a:prstGeom>
          <a:ln w="3810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29" name="Line 108">
            <a:extLst>
              <a:ext uri="{FF2B5EF4-FFF2-40B4-BE49-F238E27FC236}">
                <a16:creationId xmlns:a16="http://schemas.microsoft.com/office/drawing/2014/main" id="{B4416D01-5C44-0733-C6EE-EB4302556C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3075" y="3960462"/>
            <a:ext cx="0" cy="125950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Line 112">
            <a:extLst>
              <a:ext uri="{FF2B5EF4-FFF2-40B4-BE49-F238E27FC236}">
                <a16:creationId xmlns:a16="http://schemas.microsoft.com/office/drawing/2014/main" id="{5D2EFEFE-F027-FEAF-A3ED-D19D7E7EE9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97619" y="3304463"/>
            <a:ext cx="0" cy="639499"/>
          </a:xfrm>
          <a:prstGeom prst="line">
            <a:avLst/>
          </a:prstGeom>
          <a:ln w="38100">
            <a:solidFill>
              <a:srgbClr val="7030A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Line 698">
            <a:extLst>
              <a:ext uri="{FF2B5EF4-FFF2-40B4-BE49-F238E27FC236}">
                <a16:creationId xmlns:a16="http://schemas.microsoft.com/office/drawing/2014/main" id="{02667DA2-AC75-EECE-D73E-4A870A73A0B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0680" y="3968399"/>
            <a:ext cx="0" cy="125950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Rectangle 33">
            <a:extLst>
              <a:ext uri="{FF2B5EF4-FFF2-40B4-BE49-F238E27FC236}">
                <a16:creationId xmlns:a16="http://schemas.microsoft.com/office/drawing/2014/main" id="{50F1CD06-F772-E9C3-F5BE-7E585389A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250" y="2915359"/>
            <a:ext cx="1988373" cy="482400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sq-AL" sz="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DEPARTAMENTI </a:t>
            </a:r>
          </a:p>
          <a:p>
            <a:pPr algn="ctr">
              <a:defRPr/>
            </a:pPr>
            <a:r>
              <a:rPr lang="sq-AL" sz="8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</a:t>
            </a:r>
            <a:endParaRPr lang="en-GB" sz="8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8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MARRËDHËNIET NDËRKOMBËTARE</a:t>
            </a:r>
          </a:p>
          <a:p>
            <a:pPr algn="ctr">
              <a:defRPr/>
            </a:pPr>
            <a:r>
              <a:rPr lang="sq-AL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q-AL" sz="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Rectangle 89">
            <a:extLst>
              <a:ext uri="{FF2B5EF4-FFF2-40B4-BE49-F238E27FC236}">
                <a16:creationId xmlns:a16="http://schemas.microsoft.com/office/drawing/2014/main" id="{7BDFB855-C5D8-EE91-3B3E-9EDBD5576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468" y="4067851"/>
            <a:ext cx="523488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EUROPOL</a:t>
            </a:r>
          </a:p>
        </p:txBody>
      </p:sp>
      <p:sp>
        <p:nvSpPr>
          <p:cNvPr id="237" name="Rectangle 89">
            <a:extLst>
              <a:ext uri="{FF2B5EF4-FFF2-40B4-BE49-F238E27FC236}">
                <a16:creationId xmlns:a16="http://schemas.microsoft.com/office/drawing/2014/main" id="{8484B8CA-A3C1-0B23-2F6D-A35B855F7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919" y="4067851"/>
            <a:ext cx="528172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INTERPOL</a:t>
            </a:r>
          </a:p>
        </p:txBody>
      </p:sp>
      <p:sp>
        <p:nvSpPr>
          <p:cNvPr id="239" name="Line 698">
            <a:extLst>
              <a:ext uri="{FF2B5EF4-FFF2-40B4-BE49-F238E27FC236}">
                <a16:creationId xmlns:a16="http://schemas.microsoft.com/office/drawing/2014/main" id="{EE931A13-FA1C-4885-5D6A-E619744810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0224" y="3962049"/>
            <a:ext cx="0" cy="125950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Rectangle 89">
            <a:extLst>
              <a:ext uri="{FF2B5EF4-FFF2-40B4-BE49-F238E27FC236}">
                <a16:creationId xmlns:a16="http://schemas.microsoft.com/office/drawing/2014/main" id="{5A09422D-B909-E7BB-FA12-66D42CA33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9363" y="4067851"/>
            <a:ext cx="589108" cy="535537"/>
          </a:xfrm>
          <a:prstGeom prst="rect">
            <a:avLst/>
          </a:prstGeom>
          <a:solidFill>
            <a:srgbClr val="7272D0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bashkëpunimit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ndërkombëtar</a:t>
            </a:r>
          </a:p>
        </p:txBody>
      </p: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95554FBF-8B3D-CF78-9006-DFC87CBB3697}"/>
              </a:ext>
            </a:extLst>
          </p:cNvPr>
          <p:cNvGrpSpPr/>
          <p:nvPr/>
        </p:nvGrpSpPr>
        <p:grpSpPr>
          <a:xfrm>
            <a:off x="8090133" y="2736558"/>
            <a:ext cx="2086225" cy="3856079"/>
            <a:chOff x="8087417" y="1326161"/>
            <a:chExt cx="2086225" cy="3856079"/>
          </a:xfrm>
        </p:grpSpPr>
        <p:sp>
          <p:nvSpPr>
            <p:cNvPr id="255" name="Line 107">
              <a:extLst>
                <a:ext uri="{FF2B5EF4-FFF2-40B4-BE49-F238E27FC236}">
                  <a16:creationId xmlns:a16="http://schemas.microsoft.com/office/drawing/2014/main" id="{D9121B35-CEB8-5469-6E49-6421523C8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58408" y="1326161"/>
              <a:ext cx="0" cy="133823"/>
            </a:xfrm>
            <a:prstGeom prst="line">
              <a:avLst/>
            </a:prstGeom>
            <a:ln w="57150">
              <a:solidFill>
                <a:srgbClr val="333399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" name="Line 107">
              <a:extLst>
                <a:ext uri="{FF2B5EF4-FFF2-40B4-BE49-F238E27FC236}">
                  <a16:creationId xmlns:a16="http://schemas.microsoft.com/office/drawing/2014/main" id="{03CEFE21-43AD-A05A-1F4B-2378DFDAAF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76054" y="2507782"/>
              <a:ext cx="0" cy="155005"/>
            </a:xfrm>
            <a:prstGeom prst="line">
              <a:avLst/>
            </a:prstGeom>
            <a:ln w="38100">
              <a:solidFill>
                <a:srgbClr val="333399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7" name="Line 107">
              <a:extLst>
                <a:ext uri="{FF2B5EF4-FFF2-40B4-BE49-F238E27FC236}">
                  <a16:creationId xmlns:a16="http://schemas.microsoft.com/office/drawing/2014/main" id="{2FC934A3-FCDD-FB89-7FF7-1466C8B8E4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89563" y="2505556"/>
              <a:ext cx="0" cy="133823"/>
            </a:xfrm>
            <a:prstGeom prst="line">
              <a:avLst/>
            </a:prstGeom>
            <a:ln w="38100">
              <a:solidFill>
                <a:srgbClr val="333399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8" name="Rectangle 231">
              <a:extLst>
                <a:ext uri="{FF2B5EF4-FFF2-40B4-BE49-F238E27FC236}">
                  <a16:creationId xmlns:a16="http://schemas.microsoft.com/office/drawing/2014/main" id="{C02137D1-5C41-8651-089F-FC3C46AB8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3983" y="2651305"/>
              <a:ext cx="468242" cy="541505"/>
            </a:xfrm>
            <a:prstGeom prst="rect">
              <a:avLst/>
            </a:prstGeom>
            <a:solidFill>
              <a:srgbClr val="7272D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Drejtoria </a:t>
              </a:r>
            </a:p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 </a:t>
              </a:r>
              <a:r>
                <a:rPr lang="en-US" sz="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6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financave</a:t>
              </a:r>
              <a:endPara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9" name="Rectangle 241">
              <a:extLst>
                <a:ext uri="{FF2B5EF4-FFF2-40B4-BE49-F238E27FC236}">
                  <a16:creationId xmlns:a16="http://schemas.microsoft.com/office/drawing/2014/main" id="{931729AD-CE43-0D7B-4583-DFEDBFF9B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3349" y="2660823"/>
              <a:ext cx="488433" cy="541505"/>
            </a:xfrm>
            <a:prstGeom prst="rect">
              <a:avLst/>
            </a:prstGeom>
            <a:solidFill>
              <a:srgbClr val="7272D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Drejtoria </a:t>
              </a:r>
            </a:p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juridike</a:t>
              </a:r>
            </a:p>
          </p:txBody>
        </p:sp>
        <p:sp>
          <p:nvSpPr>
            <p:cNvPr id="260" name="Line 112">
              <a:extLst>
                <a:ext uri="{FF2B5EF4-FFF2-40B4-BE49-F238E27FC236}">
                  <a16:creationId xmlns:a16="http://schemas.microsoft.com/office/drawing/2014/main" id="{048E662B-619E-5F5F-DCAA-E6015AA918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258408" y="1841539"/>
              <a:ext cx="0" cy="639499"/>
            </a:xfrm>
            <a:prstGeom prst="line">
              <a:avLst/>
            </a:prstGeom>
            <a:ln w="38100">
              <a:solidFill>
                <a:srgbClr val="7030A0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1" name="Rectangle 33">
              <a:extLst>
                <a:ext uri="{FF2B5EF4-FFF2-40B4-BE49-F238E27FC236}">
                  <a16:creationId xmlns:a16="http://schemas.microsoft.com/office/drawing/2014/main" id="{9820E6C4-0E12-D7AB-1BBD-DC096EFE5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58323" y="1472558"/>
              <a:ext cx="1857176" cy="482400"/>
            </a:xfrm>
            <a:prstGeom prst="rect">
              <a:avLst/>
            </a:prstGeom>
            <a:solidFill>
              <a:srgbClr val="5151C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glow rad="63500">
                <a:schemeClr val="accent1">
                  <a:satMod val="175000"/>
                  <a:alpha val="40000"/>
                </a:schemeClr>
              </a:glow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sq-AL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DEPARTAMENTI </a:t>
              </a:r>
            </a:p>
            <a:p>
              <a:pPr algn="ctr">
                <a:defRPr/>
              </a:pPr>
              <a:r>
                <a:rPr lang="sq-AL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PËR  </a:t>
              </a:r>
              <a:endPara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sq-AL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SHËRBIMET MBËSHTETËSE</a:t>
              </a:r>
            </a:p>
            <a:p>
              <a:pPr algn="ctr">
                <a:defRPr/>
              </a:pPr>
              <a:endParaRPr lang="sq-AL" sz="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62" name="Straight Connector 261">
              <a:extLst>
                <a:ext uri="{FF2B5EF4-FFF2-40B4-BE49-F238E27FC236}">
                  <a16:creationId xmlns:a16="http://schemas.microsoft.com/office/drawing/2014/main" id="{06724AF9-A00B-F79A-7AC2-C71BFA0FA7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70466" y="2504926"/>
              <a:ext cx="1731713" cy="0"/>
            </a:xfrm>
            <a:prstGeom prst="line">
              <a:avLst/>
            </a:prstGeom>
            <a:ln w="38100">
              <a:solidFill>
                <a:srgbClr val="333399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76" name="Line 107">
              <a:extLst>
                <a:ext uri="{FF2B5EF4-FFF2-40B4-BE49-F238E27FC236}">
                  <a16:creationId xmlns:a16="http://schemas.microsoft.com/office/drawing/2014/main" id="{47EBA69F-B7F0-7009-5DA7-A5D8443E85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70466" y="2485307"/>
              <a:ext cx="0" cy="177480"/>
            </a:xfrm>
            <a:prstGeom prst="line">
              <a:avLst/>
            </a:prstGeom>
            <a:ln w="38100">
              <a:solidFill>
                <a:srgbClr val="333399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7" name="Rectangle 241">
              <a:extLst>
                <a:ext uri="{FF2B5EF4-FFF2-40B4-BE49-F238E27FC236}">
                  <a16:creationId xmlns:a16="http://schemas.microsoft.com/office/drawing/2014/main" id="{43914863-84AE-E482-7915-A7378AA14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7417" y="2657454"/>
              <a:ext cx="611560" cy="518273"/>
            </a:xfrm>
            <a:prstGeom prst="rect">
              <a:avLst/>
            </a:prstGeom>
            <a:solidFill>
              <a:srgbClr val="7272D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Drejtoria </a:t>
              </a:r>
            </a:p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  mbështetjes </a:t>
              </a:r>
            </a:p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logjistike</a:t>
              </a:r>
            </a:p>
          </p:txBody>
        </p:sp>
        <p:sp>
          <p:nvSpPr>
            <p:cNvPr id="285" name="Rectangle 226">
              <a:extLst>
                <a:ext uri="{FF2B5EF4-FFF2-40B4-BE49-F238E27FC236}">
                  <a16:creationId xmlns:a16="http://schemas.microsoft.com/office/drawing/2014/main" id="{62DEFFDD-941E-BE66-2B9B-511D66EED6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691327" y="3852768"/>
              <a:ext cx="2536544" cy="12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sq-AL" sz="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Qendra e </a:t>
              </a:r>
              <a:r>
                <a:rPr lang="en-US" sz="600" b="1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menaxhimit</a:t>
              </a:r>
              <a:r>
                <a:rPr lang="en-US" sz="6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600" b="1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dhe</a:t>
              </a:r>
              <a:r>
                <a:rPr lang="en-US" sz="6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sq-AL" sz="6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mirëmbajtjes </a:t>
              </a:r>
              <a:r>
                <a:rPr lang="sq-AL" sz="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së mjeteve të transportit</a:t>
              </a:r>
            </a:p>
          </p:txBody>
        </p:sp>
        <p:sp>
          <p:nvSpPr>
            <p:cNvPr id="286" name="Rectangle 226">
              <a:extLst>
                <a:ext uri="{FF2B5EF4-FFF2-40B4-BE49-F238E27FC236}">
                  <a16:creationId xmlns:a16="http://schemas.microsoft.com/office/drawing/2014/main" id="{9579EB42-A02B-4787-FAA8-A82F8E312F5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9203447" y="3493502"/>
              <a:ext cx="1817407" cy="12298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sq-AL" sz="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Qendra e furnizimit  materialo teknike</a:t>
              </a:r>
            </a:p>
          </p:txBody>
        </p:sp>
        <p:sp>
          <p:nvSpPr>
            <p:cNvPr id="287" name="Line 107">
              <a:extLst>
                <a:ext uri="{FF2B5EF4-FFF2-40B4-BE49-F238E27FC236}">
                  <a16:creationId xmlns:a16="http://schemas.microsoft.com/office/drawing/2014/main" id="{46D1BC44-E61E-11D0-4763-E262842895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65358" y="2500881"/>
              <a:ext cx="0" cy="154633"/>
            </a:xfrm>
            <a:prstGeom prst="line">
              <a:avLst/>
            </a:prstGeom>
            <a:ln w="38100">
              <a:solidFill>
                <a:srgbClr val="333399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8" name="Line 107">
              <a:extLst>
                <a:ext uri="{FF2B5EF4-FFF2-40B4-BE49-F238E27FC236}">
                  <a16:creationId xmlns:a16="http://schemas.microsoft.com/office/drawing/2014/main" id="{B3DEEE1D-B3D0-EFAC-E81A-5F408A195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02179" y="2489686"/>
              <a:ext cx="0" cy="154633"/>
            </a:xfrm>
            <a:prstGeom prst="line">
              <a:avLst/>
            </a:prstGeom>
            <a:ln w="38100">
              <a:solidFill>
                <a:srgbClr val="333399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4" name="Rectangle 241">
            <a:extLst>
              <a:ext uri="{FF2B5EF4-FFF2-40B4-BE49-F238E27FC236}">
                <a16:creationId xmlns:a16="http://schemas.microsoft.com/office/drawing/2014/main" id="{D0CA7219-19A8-D84C-B53C-B6ED2A6ACCA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1493826" y="4831482"/>
            <a:ext cx="1715906" cy="19583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sz="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Sektori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Financës</a:t>
            </a:r>
            <a:endParaRPr lang="sq-AL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" name="Line 107">
            <a:extLst>
              <a:ext uri="{FF2B5EF4-FFF2-40B4-BE49-F238E27FC236}">
                <a16:creationId xmlns:a16="http://schemas.microsoft.com/office/drawing/2014/main" id="{05C600DA-E830-4109-A28D-39A29DF11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32308" y="3907083"/>
            <a:ext cx="0" cy="13382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3" name="Line 60">
            <a:extLst>
              <a:ext uri="{FF2B5EF4-FFF2-40B4-BE49-F238E27FC236}">
                <a16:creationId xmlns:a16="http://schemas.microsoft.com/office/drawing/2014/main" id="{3998A9FA-8BEB-E404-809F-FF2CD9C461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7771" y="3795122"/>
            <a:ext cx="195096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4" name="Line 60">
            <a:extLst>
              <a:ext uri="{FF2B5EF4-FFF2-40B4-BE49-F238E27FC236}">
                <a16:creationId xmlns:a16="http://schemas.microsoft.com/office/drawing/2014/main" id="{1E93198A-85DD-1AFF-0FC1-93BBAB1A54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1310" y="3754501"/>
            <a:ext cx="195096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76F10158-A8D2-F61E-605E-A29EB3DE9E45}"/>
              </a:ext>
            </a:extLst>
          </p:cNvPr>
          <p:cNvCxnSpPr>
            <a:cxnSpLocks/>
          </p:cNvCxnSpPr>
          <p:nvPr/>
        </p:nvCxnSpPr>
        <p:spPr>
          <a:xfrm>
            <a:off x="3321279" y="3507082"/>
            <a:ext cx="99911" cy="0"/>
          </a:xfrm>
          <a:prstGeom prst="line">
            <a:avLst/>
          </a:prstGeom>
          <a:ln w="3810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6" name="Rectangle 284">
            <a:extLst>
              <a:ext uri="{FF2B5EF4-FFF2-40B4-BE49-F238E27FC236}">
                <a16:creationId xmlns:a16="http://schemas.microsoft.com/office/drawing/2014/main" id="{24057DD2-2DEF-CCC6-D539-6380DC7D9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814" y="3674178"/>
            <a:ext cx="1255678" cy="1920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Njësia për mbështetje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hetimore ndërkombëtare</a:t>
            </a:r>
          </a:p>
        </p:txBody>
      </p:sp>
      <p:sp>
        <p:nvSpPr>
          <p:cNvPr id="307" name="Rectangle 79">
            <a:extLst>
              <a:ext uri="{FF2B5EF4-FFF2-40B4-BE49-F238E27FC236}">
                <a16:creationId xmlns:a16="http://schemas.microsoft.com/office/drawing/2014/main" id="{7B37B88B-EA5D-323D-30F4-88190E5E4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567" y="3420747"/>
            <a:ext cx="1255678" cy="1942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Sektori për përgjimet </a:t>
            </a:r>
          </a:p>
          <a:p>
            <a:pPr algn="ctr">
              <a:defRPr/>
            </a:pPr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e telekomunikacionit</a:t>
            </a:r>
          </a:p>
        </p:txBody>
      </p:sp>
      <p:sp>
        <p:nvSpPr>
          <p:cNvPr id="308" name="Line 60">
            <a:extLst>
              <a:ext uri="{FF2B5EF4-FFF2-40B4-BE49-F238E27FC236}">
                <a16:creationId xmlns:a16="http://schemas.microsoft.com/office/drawing/2014/main" id="{3F5B3929-7C63-057A-35BA-785E1DCEF4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63792" y="3575492"/>
            <a:ext cx="44993" cy="552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" name="Rectangle 226">
            <a:extLst>
              <a:ext uri="{FF2B5EF4-FFF2-40B4-BE49-F238E27FC236}">
                <a16:creationId xmlns:a16="http://schemas.microsoft.com/office/drawing/2014/main" id="{2B1C7B3B-109A-899C-F3D4-4956600AB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176" y="3721583"/>
            <a:ext cx="1795880" cy="12077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për trajtimin e informacionit të klasifikuar</a:t>
            </a:r>
          </a:p>
        </p:txBody>
      </p:sp>
      <p:sp>
        <p:nvSpPr>
          <p:cNvPr id="312" name="Line 60">
            <a:extLst>
              <a:ext uri="{FF2B5EF4-FFF2-40B4-BE49-F238E27FC236}">
                <a16:creationId xmlns:a16="http://schemas.microsoft.com/office/drawing/2014/main" id="{3F5B3929-7C63-057A-35BA-785E1DCEF4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8210" y="3448795"/>
            <a:ext cx="101414" cy="4879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Rectangle 226">
            <a:extLst>
              <a:ext uri="{FF2B5EF4-FFF2-40B4-BE49-F238E27FC236}">
                <a16:creationId xmlns:a16="http://schemas.microsoft.com/office/drawing/2014/main" id="{7F02BB9A-A38E-AE2D-E1D2-88A65C824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9759" y="3363985"/>
            <a:ext cx="1403985" cy="135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e informacionit të pasagjerëve</a:t>
            </a:r>
          </a:p>
        </p:txBody>
      </p:sp>
      <p:sp>
        <p:nvSpPr>
          <p:cNvPr id="311" name="Rectangle 226">
            <a:extLst>
              <a:ext uri="{FF2B5EF4-FFF2-40B4-BE49-F238E27FC236}">
                <a16:creationId xmlns:a16="http://schemas.microsoft.com/office/drawing/2014/main" id="{7F02BB9A-A38E-AE2D-E1D2-88A65C824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692" y="3542474"/>
            <a:ext cx="2054588" cy="1326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e </a:t>
            </a:r>
            <a:r>
              <a:rPr lang="en-US" sz="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Përbashkët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Shërbimeve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Investiguese</a:t>
            </a:r>
            <a:endParaRPr lang="sq-AL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3" name="Rectangle 241">
            <a:extLst>
              <a:ext uri="{FF2B5EF4-FFF2-40B4-BE49-F238E27FC236}">
                <a16:creationId xmlns:a16="http://schemas.microsoft.com/office/drawing/2014/main" id="{D0CA7219-19A8-D84C-B53C-B6ED2A6ACCA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1765984" y="4835244"/>
            <a:ext cx="1715906" cy="19583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Sektori i shërbimeve</a:t>
            </a:r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mbështetëse </a:t>
            </a:r>
          </a:p>
        </p:txBody>
      </p:sp>
      <p:sp>
        <p:nvSpPr>
          <p:cNvPr id="315" name="Line 107">
            <a:extLst>
              <a:ext uri="{FF2B5EF4-FFF2-40B4-BE49-F238E27FC236}">
                <a16:creationId xmlns:a16="http://schemas.microsoft.com/office/drawing/2014/main" id="{05C600DA-E830-4109-A28D-39A29DF11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56158" y="3926685"/>
            <a:ext cx="0" cy="13382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Rectangle 33">
            <a:extLst>
              <a:ext uri="{FF2B5EF4-FFF2-40B4-BE49-F238E27FC236}">
                <a16:creationId xmlns:a16="http://schemas.microsoft.com/office/drawing/2014/main" id="{0DF9AF4B-F187-580E-D7BA-A699F49AC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4478" y="400668"/>
            <a:ext cx="3057146" cy="573155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1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</a:t>
            </a:r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q-AL" sz="1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q-AL" sz="1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PËRGJITHSHM</a:t>
            </a:r>
            <a:r>
              <a:rPr lang="en-US" sz="1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q-AL" sz="1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3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q-AL" sz="1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q-AL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POLICISË SË SHTETIT</a:t>
            </a:r>
          </a:p>
        </p:txBody>
      </p:sp>
      <p:sp>
        <p:nvSpPr>
          <p:cNvPr id="121" name="Rectangle 33">
            <a:extLst>
              <a:ext uri="{FF2B5EF4-FFF2-40B4-BE49-F238E27FC236}">
                <a16:creationId xmlns:a16="http://schemas.microsoft.com/office/drawing/2014/main" id="{0DF9AF4B-F187-580E-D7BA-A699F49AC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968" y="1187500"/>
            <a:ext cx="3623174" cy="332246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 I </a:t>
            </a:r>
            <a:r>
              <a:rPr lang="sq-AL" sz="10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PËRGJITHSHËM</a:t>
            </a:r>
            <a:endParaRPr lang="sq-AL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29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Line 208">
            <a:extLst>
              <a:ext uri="{FF2B5EF4-FFF2-40B4-BE49-F238E27FC236}">
                <a16:creationId xmlns:a16="http://schemas.microsoft.com/office/drawing/2014/main" id="{F4F47EDC-51F1-FAD1-C24A-6CE59113F5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78310" y="4175853"/>
            <a:ext cx="1370" cy="1044283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Line 107">
            <a:extLst>
              <a:ext uri="{FF2B5EF4-FFF2-40B4-BE49-F238E27FC236}">
                <a16:creationId xmlns:a16="http://schemas.microsoft.com/office/drawing/2014/main" id="{BBDEE36C-A19E-4FB2-3A98-157172169B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57812" y="3899757"/>
            <a:ext cx="6796" cy="994452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Line 698">
            <a:extLst>
              <a:ext uri="{FF2B5EF4-FFF2-40B4-BE49-F238E27FC236}">
                <a16:creationId xmlns:a16="http://schemas.microsoft.com/office/drawing/2014/main" id="{AF590CF7-CF51-CD48-3EC4-EBF3B9616CF9}"/>
              </a:ext>
            </a:extLst>
          </p:cNvPr>
          <p:cNvSpPr>
            <a:spLocks noChangeShapeType="1"/>
          </p:cNvSpPr>
          <p:nvPr/>
        </p:nvSpPr>
        <p:spPr bwMode="auto">
          <a:xfrm>
            <a:off x="9850527" y="2712462"/>
            <a:ext cx="0" cy="384215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1410F54-E042-06ED-3594-ACA1824B0152}"/>
              </a:ext>
            </a:extLst>
          </p:cNvPr>
          <p:cNvCxnSpPr>
            <a:cxnSpLocks/>
          </p:cNvCxnSpPr>
          <p:nvPr/>
        </p:nvCxnSpPr>
        <p:spPr>
          <a:xfrm>
            <a:off x="0" y="2115851"/>
            <a:ext cx="2727837" cy="0"/>
          </a:xfrm>
          <a:prstGeom prst="line">
            <a:avLst/>
          </a:prstGeom>
          <a:ln w="5715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Line 107">
            <a:extLst>
              <a:ext uri="{FF2B5EF4-FFF2-40B4-BE49-F238E27FC236}">
                <a16:creationId xmlns:a16="http://schemas.microsoft.com/office/drawing/2014/main" id="{39AF60F5-7150-391A-47BD-B8481F8B76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54395" y="3871670"/>
            <a:ext cx="3131" cy="227293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07">
            <a:extLst>
              <a:ext uri="{FF2B5EF4-FFF2-40B4-BE49-F238E27FC236}">
                <a16:creationId xmlns:a16="http://schemas.microsoft.com/office/drawing/2014/main" id="{DB1F36FE-9095-B8B7-B194-305716E447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70807" y="3939360"/>
            <a:ext cx="0" cy="235097"/>
          </a:xfrm>
          <a:prstGeom prst="line">
            <a:avLst/>
          </a:prstGeom>
          <a:ln w="38100">
            <a:solidFill>
              <a:srgbClr val="00B0F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07">
            <a:extLst>
              <a:ext uri="{FF2B5EF4-FFF2-40B4-BE49-F238E27FC236}">
                <a16:creationId xmlns:a16="http://schemas.microsoft.com/office/drawing/2014/main" id="{103431F4-4F71-F5AA-0D02-500BCD2E7C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489874" y="3923685"/>
            <a:ext cx="0" cy="302167"/>
          </a:xfrm>
          <a:prstGeom prst="line">
            <a:avLst/>
          </a:prstGeom>
          <a:ln w="38100">
            <a:solidFill>
              <a:srgbClr val="00B0F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E5DA63C-A027-F8F5-5A72-515BA7AB2F48}"/>
              </a:ext>
            </a:extLst>
          </p:cNvPr>
          <p:cNvCxnSpPr>
            <a:cxnSpLocks/>
          </p:cNvCxnSpPr>
          <p:nvPr/>
        </p:nvCxnSpPr>
        <p:spPr>
          <a:xfrm>
            <a:off x="11468453" y="2115851"/>
            <a:ext cx="0" cy="182568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Line 107">
            <a:extLst>
              <a:ext uri="{FF2B5EF4-FFF2-40B4-BE49-F238E27FC236}">
                <a16:creationId xmlns:a16="http://schemas.microsoft.com/office/drawing/2014/main" id="{F0A49C42-C813-1EC6-363E-BC42DB05986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11417" y="3924136"/>
            <a:ext cx="0" cy="250548"/>
          </a:xfrm>
          <a:prstGeom prst="line">
            <a:avLst/>
          </a:prstGeom>
          <a:ln w="38100">
            <a:solidFill>
              <a:srgbClr val="00B0F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07">
            <a:extLst>
              <a:ext uri="{FF2B5EF4-FFF2-40B4-BE49-F238E27FC236}">
                <a16:creationId xmlns:a16="http://schemas.microsoft.com/office/drawing/2014/main" id="{267F1693-AC3D-7693-789E-14D3F4919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44161" y="3942328"/>
            <a:ext cx="0" cy="218865"/>
          </a:xfrm>
          <a:prstGeom prst="line">
            <a:avLst/>
          </a:prstGeom>
          <a:ln w="38100">
            <a:solidFill>
              <a:srgbClr val="00B0F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FB97D2C-FD61-6F19-F43B-9F8DE1561F4C}"/>
              </a:ext>
            </a:extLst>
          </p:cNvPr>
          <p:cNvCxnSpPr>
            <a:cxnSpLocks/>
            <a:endCxn id="208" idx="0"/>
          </p:cNvCxnSpPr>
          <p:nvPr/>
        </p:nvCxnSpPr>
        <p:spPr>
          <a:xfrm flipV="1">
            <a:off x="0" y="2712462"/>
            <a:ext cx="9850527" cy="10238"/>
          </a:xfrm>
          <a:prstGeom prst="line">
            <a:avLst/>
          </a:prstGeom>
          <a:ln w="5715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DC4C8A5-C872-9100-E434-0247E1194938}"/>
              </a:ext>
            </a:extLst>
          </p:cNvPr>
          <p:cNvCxnSpPr>
            <a:cxnSpLocks/>
          </p:cNvCxnSpPr>
          <p:nvPr/>
        </p:nvCxnSpPr>
        <p:spPr>
          <a:xfrm>
            <a:off x="2166664" y="2115851"/>
            <a:ext cx="9301789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7A72EFB-1609-C9E0-B278-FE4FE9EB20F6}"/>
              </a:ext>
            </a:extLst>
          </p:cNvPr>
          <p:cNvCxnSpPr>
            <a:cxnSpLocks/>
          </p:cNvCxnSpPr>
          <p:nvPr/>
        </p:nvCxnSpPr>
        <p:spPr>
          <a:xfrm>
            <a:off x="10434535" y="3933423"/>
            <a:ext cx="2055339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Rectangle 241">
            <a:extLst>
              <a:ext uri="{FF2B5EF4-FFF2-40B4-BE49-F238E27FC236}">
                <a16:creationId xmlns:a16="http://schemas.microsoft.com/office/drawing/2014/main" id="{FE85B34E-5882-2971-0027-99B69174C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2594" y="4037065"/>
            <a:ext cx="516699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  menaxhimit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të informacionit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dhe mbrojtjes së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të dhënave</a:t>
            </a:r>
          </a:p>
        </p:txBody>
      </p:sp>
      <p:sp>
        <p:nvSpPr>
          <p:cNvPr id="23" name="Rectangle 226">
            <a:extLst>
              <a:ext uri="{FF2B5EF4-FFF2-40B4-BE49-F238E27FC236}">
                <a16:creationId xmlns:a16="http://schemas.microsoft.com/office/drawing/2014/main" id="{F16A2267-AA66-B294-FFA5-6C59D9D8B1F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1406464" y="4802007"/>
            <a:ext cx="1719557" cy="187916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Sektori i financave për aparatin</a:t>
            </a:r>
          </a:p>
        </p:txBody>
      </p:sp>
      <p:sp>
        <p:nvSpPr>
          <p:cNvPr id="24" name="Rectangle 226">
            <a:extLst>
              <a:ext uri="{FF2B5EF4-FFF2-40B4-BE49-F238E27FC236}">
                <a16:creationId xmlns:a16="http://schemas.microsoft.com/office/drawing/2014/main" id="{03C0BF93-C9B1-CD22-1D71-F3E1CA5359B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1626311" y="4807093"/>
            <a:ext cx="1725975" cy="184028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Sektori i shërbimeve ekonomike për aparatin</a:t>
            </a:r>
          </a:p>
        </p:txBody>
      </p:sp>
      <p:sp>
        <p:nvSpPr>
          <p:cNvPr id="25" name="Text Box 754">
            <a:extLst>
              <a:ext uri="{FF2B5EF4-FFF2-40B4-BE49-F238E27FC236}">
                <a16:creationId xmlns:a16="http://schemas.microsoft.com/office/drawing/2014/main" id="{1849E6FE-EDF3-74C3-AFBD-948C30A5E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8781" y="8531204"/>
            <a:ext cx="344879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000" b="1" dirty="0" err="1" smtClean="0">
                <a:cs typeface="Arial" panose="020B0604020202020204" pitchFamily="34" charset="0"/>
              </a:rPr>
              <a:t>Propozoi</a:t>
            </a:r>
            <a:r>
              <a:rPr lang="en-US" altLang="en-US" sz="1000" b="1" smtClean="0">
                <a:cs typeface="Arial" panose="020B0604020202020204" pitchFamily="34" charset="0"/>
              </a:rPr>
              <a:t>:</a:t>
            </a:r>
          </a:p>
          <a:p>
            <a:pPr algn="ctr"/>
            <a:endParaRPr lang="en-US" altLang="en-US" sz="1000" b="1" dirty="0" smtClean="0">
              <a:cs typeface="Arial" panose="020B0604020202020204" pitchFamily="34" charset="0"/>
            </a:endParaRPr>
          </a:p>
          <a:p>
            <a:pPr algn="ctr"/>
            <a:r>
              <a:rPr lang="en-US" altLang="en-US" sz="1000" b="1" dirty="0" smtClean="0">
                <a:cs typeface="Arial" panose="020B0604020202020204" pitchFamily="34" charset="0"/>
              </a:rPr>
              <a:t>MINISTRI I BRENDSHËM</a:t>
            </a:r>
          </a:p>
          <a:p>
            <a:pPr algn="ctr"/>
            <a:endParaRPr lang="en-US" altLang="en-US" sz="1000" b="1" dirty="0" smtClean="0">
              <a:cs typeface="Arial" panose="020B0604020202020204" pitchFamily="34" charset="0"/>
            </a:endParaRPr>
          </a:p>
          <a:p>
            <a:pPr algn="ctr"/>
            <a:r>
              <a:rPr lang="en-US" altLang="en-US" sz="1000" b="1" dirty="0" smtClean="0">
                <a:cs typeface="Arial" panose="020B0604020202020204" pitchFamily="34" charset="0"/>
              </a:rPr>
              <a:t>ERVIN HOXHA</a:t>
            </a:r>
            <a:endParaRPr lang="sq-AL" altLang="en-US" sz="1000" b="1" dirty="0">
              <a:cs typeface="Arial" panose="020B0604020202020204" pitchFamily="34" charset="0"/>
            </a:endParaRPr>
          </a:p>
        </p:txBody>
      </p:sp>
      <p:sp>
        <p:nvSpPr>
          <p:cNvPr id="30" name="Rectangle 241">
            <a:extLst>
              <a:ext uri="{FF2B5EF4-FFF2-40B4-BE49-F238E27FC236}">
                <a16:creationId xmlns:a16="http://schemas.microsoft.com/office/drawing/2014/main" id="{6C63B312-2CDD-52E0-13F3-ADC566BFF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338" y="4037065"/>
            <a:ext cx="593054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planifikimit dhe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administrimit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të trajnimit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policor</a:t>
            </a:r>
          </a:p>
        </p:txBody>
      </p:sp>
      <p:sp>
        <p:nvSpPr>
          <p:cNvPr id="33" name="Rectangle 33">
            <a:extLst>
              <a:ext uri="{FF2B5EF4-FFF2-40B4-BE49-F238E27FC236}">
                <a16:creationId xmlns:a16="http://schemas.microsoft.com/office/drawing/2014/main" id="{0E156646-1408-F276-185C-97A94446C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872" y="1840086"/>
            <a:ext cx="3078063" cy="528665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ZËVENDËSDREJTORI I PËRGJITHSHËM</a:t>
            </a:r>
          </a:p>
          <a:p>
            <a:pPr algn="ctr">
              <a:defRPr/>
            </a:pPr>
            <a:r>
              <a:rPr lang="sq-AL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POLICISË SE SHTETIT</a:t>
            </a:r>
          </a:p>
        </p:txBody>
      </p:sp>
      <p:sp>
        <p:nvSpPr>
          <p:cNvPr id="34" name="Text Box 536">
            <a:extLst>
              <a:ext uri="{FF2B5EF4-FFF2-40B4-BE49-F238E27FC236}">
                <a16:creationId xmlns:a16="http://schemas.microsoft.com/office/drawing/2014/main" id="{F6320CA2-537F-6F9C-4614-2D5A2916E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6278" y="1185835"/>
            <a:ext cx="25241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q-AL" altLang="en-US" sz="1100" dirty="0">
                <a:cs typeface="Arial" panose="020B0604020202020204" pitchFamily="34" charset="0"/>
              </a:rPr>
              <a:t>Miratuar me Urdhër të </a:t>
            </a:r>
            <a:r>
              <a:rPr lang="en-US" altLang="en-US" sz="1100" dirty="0" smtClean="0">
                <a:cs typeface="Arial" panose="020B0604020202020204" pitchFamily="34" charset="0"/>
              </a:rPr>
              <a:t>KM</a:t>
            </a:r>
            <a:r>
              <a:rPr lang="sq-AL" altLang="en-US" sz="1100" dirty="0" smtClean="0">
                <a:cs typeface="Arial" panose="020B0604020202020204" pitchFamily="34" charset="0"/>
              </a:rPr>
              <a:t> </a:t>
            </a:r>
            <a:endParaRPr lang="sq-AL" altLang="en-US" sz="1100" dirty="0"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q-AL" altLang="en-US" sz="1100" dirty="0">
                <a:cs typeface="Arial" panose="020B0604020202020204" pitchFamily="34" charset="0"/>
              </a:rPr>
              <a:t>nr.__, datë __.__.</a:t>
            </a:r>
            <a:r>
              <a:rPr lang="sq-AL" altLang="en-US" sz="1100" dirty="0" smtClean="0">
                <a:cs typeface="Arial" panose="020B0604020202020204" pitchFamily="34" charset="0"/>
              </a:rPr>
              <a:t>202</a:t>
            </a:r>
            <a:r>
              <a:rPr lang="en-US" altLang="en-US" sz="1100" dirty="0" smtClean="0">
                <a:cs typeface="Arial" panose="020B0604020202020204" pitchFamily="34" charset="0"/>
              </a:rPr>
              <a:t>5</a:t>
            </a:r>
            <a:endParaRPr lang="sq-AL" altLang="en-US" sz="1200" dirty="0">
              <a:cs typeface="Arial" panose="020B0604020202020204" pitchFamily="34" charset="0"/>
            </a:endParaRPr>
          </a:p>
        </p:txBody>
      </p:sp>
      <p:sp>
        <p:nvSpPr>
          <p:cNvPr id="35" name="TextBox 3">
            <a:extLst>
              <a:ext uri="{FF2B5EF4-FFF2-40B4-BE49-F238E27FC236}">
                <a16:creationId xmlns:a16="http://schemas.microsoft.com/office/drawing/2014/main" id="{87C38C2E-1A3A-59E1-CC92-A9236DE5D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84038" y="597866"/>
            <a:ext cx="817562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q-AL" altLang="en-US" sz="900" dirty="0">
                <a:cs typeface="Arial" panose="020B0604020202020204" pitchFamily="34" charset="0"/>
              </a:rPr>
              <a:t>Lidhja </a:t>
            </a:r>
            <a:r>
              <a:rPr lang="sq-AL" altLang="en-US" sz="900" dirty="0" smtClean="0">
                <a:cs typeface="Arial" panose="020B0604020202020204" pitchFamily="34" charset="0"/>
              </a:rPr>
              <a:t>nr.</a:t>
            </a:r>
            <a:r>
              <a:rPr lang="en-US" altLang="en-US" sz="900" dirty="0" smtClean="0">
                <a:cs typeface="Arial" panose="020B0604020202020204" pitchFamily="34" charset="0"/>
              </a:rPr>
              <a:t>1</a:t>
            </a:r>
            <a:endParaRPr lang="sq-AL" altLang="en-US" sz="900" dirty="0">
              <a:cs typeface="Arial" panose="020B0604020202020204" pitchFamily="34" charset="0"/>
            </a:endParaRPr>
          </a:p>
        </p:txBody>
      </p:sp>
      <p:sp>
        <p:nvSpPr>
          <p:cNvPr id="49" name="Line 107">
            <a:extLst>
              <a:ext uri="{FF2B5EF4-FFF2-40B4-BE49-F238E27FC236}">
                <a16:creationId xmlns:a16="http://schemas.microsoft.com/office/drawing/2014/main" id="{45586B5E-724B-B02A-8B4A-FD1BCF39E1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41459" y="2718781"/>
            <a:ext cx="7018" cy="4253929"/>
          </a:xfrm>
          <a:prstGeom prst="line">
            <a:avLst/>
          </a:prstGeom>
          <a:ln w="5715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193">
            <a:extLst>
              <a:ext uri="{FF2B5EF4-FFF2-40B4-BE49-F238E27FC236}">
                <a16:creationId xmlns:a16="http://schemas.microsoft.com/office/drawing/2014/main" id="{FE9F4FEA-071B-DDAA-509D-5A64DC026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176" y="6876602"/>
            <a:ext cx="1664996" cy="42858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 </a:t>
            </a:r>
          </a:p>
          <a:p>
            <a:pPr algn="ctr">
              <a:defRPr/>
            </a:pPr>
            <a:r>
              <a:rPr lang="sq-AL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POLICISË SHKENCORE</a:t>
            </a:r>
          </a:p>
        </p:txBody>
      </p:sp>
      <p:sp>
        <p:nvSpPr>
          <p:cNvPr id="64" name="Line 60">
            <a:extLst>
              <a:ext uri="{FF2B5EF4-FFF2-40B4-BE49-F238E27FC236}">
                <a16:creationId xmlns:a16="http://schemas.microsoft.com/office/drawing/2014/main" id="{282D93D7-5CDC-4E75-CFD6-DFEAA59D91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9712" y="6869755"/>
            <a:ext cx="131594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Line 60">
            <a:extLst>
              <a:ext uri="{FF2B5EF4-FFF2-40B4-BE49-F238E27FC236}">
                <a16:creationId xmlns:a16="http://schemas.microsoft.com/office/drawing/2014/main" id="{F3391151-7111-8AA5-52AB-6874237E71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8780" y="6728997"/>
            <a:ext cx="131594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Line 107">
            <a:extLst>
              <a:ext uri="{FF2B5EF4-FFF2-40B4-BE49-F238E27FC236}">
                <a16:creationId xmlns:a16="http://schemas.microsoft.com/office/drawing/2014/main" id="{35F8CEF3-0A75-C8D4-8D41-EC844E7387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4805" y="2722700"/>
            <a:ext cx="0" cy="133823"/>
          </a:xfrm>
          <a:prstGeom prst="line">
            <a:avLst/>
          </a:prstGeom>
          <a:ln w="5715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Line 107">
            <a:extLst>
              <a:ext uri="{FF2B5EF4-FFF2-40B4-BE49-F238E27FC236}">
                <a16:creationId xmlns:a16="http://schemas.microsoft.com/office/drawing/2014/main" id="{C97A0660-4D89-51B9-BF96-8125EAFAE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9178" y="3891865"/>
            <a:ext cx="0" cy="149757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Line 107">
            <a:extLst>
              <a:ext uri="{FF2B5EF4-FFF2-40B4-BE49-F238E27FC236}">
                <a16:creationId xmlns:a16="http://schemas.microsoft.com/office/drawing/2014/main" id="{DF5F67AE-2926-A5AD-85F2-296049E261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1895" y="3883050"/>
            <a:ext cx="0" cy="155005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Line 107">
            <a:extLst>
              <a:ext uri="{FF2B5EF4-FFF2-40B4-BE49-F238E27FC236}">
                <a16:creationId xmlns:a16="http://schemas.microsoft.com/office/drawing/2014/main" id="{2A521C69-99C6-D29B-3276-8472CE559C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4563" y="3890639"/>
            <a:ext cx="0" cy="151676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231">
            <a:extLst>
              <a:ext uri="{FF2B5EF4-FFF2-40B4-BE49-F238E27FC236}">
                <a16:creationId xmlns:a16="http://schemas.microsoft.com/office/drawing/2014/main" id="{D30072B3-B72C-DE82-06FF-725C78D18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1714" y="4036119"/>
            <a:ext cx="520219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krimet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në volum</a:t>
            </a:r>
          </a:p>
        </p:txBody>
      </p:sp>
      <p:sp>
        <p:nvSpPr>
          <p:cNvPr id="80" name="Rectangle 241">
            <a:extLst>
              <a:ext uri="{FF2B5EF4-FFF2-40B4-BE49-F238E27FC236}">
                <a16:creationId xmlns:a16="http://schemas.microsoft.com/office/drawing/2014/main" id="{4687AA05-45BC-4999-E219-F625F72E9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2533" y="4029366"/>
            <a:ext cx="544060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menaxhimit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dhe drejtimit</a:t>
            </a:r>
          </a:p>
        </p:txBody>
      </p:sp>
      <p:sp>
        <p:nvSpPr>
          <p:cNvPr id="81" name="Rectangle 193">
            <a:extLst>
              <a:ext uri="{FF2B5EF4-FFF2-40B4-BE49-F238E27FC236}">
                <a16:creationId xmlns:a16="http://schemas.microsoft.com/office/drawing/2014/main" id="{572AAFCE-E6D2-525B-143D-488CCAEB7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468" y="4029464"/>
            <a:ext cx="570329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rendit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publik</a:t>
            </a:r>
          </a:p>
        </p:txBody>
      </p:sp>
      <p:sp>
        <p:nvSpPr>
          <p:cNvPr id="82" name="Line 112">
            <a:extLst>
              <a:ext uri="{FF2B5EF4-FFF2-40B4-BE49-F238E27FC236}">
                <a16:creationId xmlns:a16="http://schemas.microsoft.com/office/drawing/2014/main" id="{B97A1ABC-AA62-FEFF-6303-9418BD55DC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34805" y="3238078"/>
            <a:ext cx="0" cy="639499"/>
          </a:xfrm>
          <a:prstGeom prst="line">
            <a:avLst/>
          </a:prstGeom>
          <a:ln w="38100">
            <a:solidFill>
              <a:srgbClr val="7030A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9579D78-FB78-4DA8-56B6-5F2D333F32BA}"/>
              </a:ext>
            </a:extLst>
          </p:cNvPr>
          <p:cNvCxnSpPr>
            <a:cxnSpLocks/>
          </p:cNvCxnSpPr>
          <p:nvPr/>
        </p:nvCxnSpPr>
        <p:spPr>
          <a:xfrm flipV="1">
            <a:off x="3985009" y="3877774"/>
            <a:ext cx="2670576" cy="0"/>
          </a:xfrm>
          <a:prstGeom prst="line">
            <a:avLst/>
          </a:prstGeom>
          <a:ln w="3810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2" name="Line 107">
            <a:extLst>
              <a:ext uri="{FF2B5EF4-FFF2-40B4-BE49-F238E27FC236}">
                <a16:creationId xmlns:a16="http://schemas.microsoft.com/office/drawing/2014/main" id="{74B43A0E-E9C9-D766-0D5E-776FF497A35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5585" y="3866345"/>
            <a:ext cx="0" cy="190629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Line 208">
            <a:extLst>
              <a:ext uri="{FF2B5EF4-FFF2-40B4-BE49-F238E27FC236}">
                <a16:creationId xmlns:a16="http://schemas.microsoft.com/office/drawing/2014/main" id="{53317CD5-CF6F-DE55-F904-36EDB8F8517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645898" y="4321472"/>
            <a:ext cx="0" cy="1468614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Rectangle 241">
            <a:extLst>
              <a:ext uri="{FF2B5EF4-FFF2-40B4-BE49-F238E27FC236}">
                <a16:creationId xmlns:a16="http://schemas.microsoft.com/office/drawing/2014/main" id="{B6F08E2D-F3F3-E472-77AA-7B13693E8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489" y="4037065"/>
            <a:ext cx="546376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e 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Forcës 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Kombëtare 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të </a:t>
            </a: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Sigurisë</a:t>
            </a:r>
          </a:p>
        </p:txBody>
      </p:sp>
      <p:sp>
        <p:nvSpPr>
          <p:cNvPr id="110" name="Line 107">
            <a:extLst>
              <a:ext uri="{FF2B5EF4-FFF2-40B4-BE49-F238E27FC236}">
                <a16:creationId xmlns:a16="http://schemas.microsoft.com/office/drawing/2014/main" id="{57AB61C9-3B7E-A45E-B0FB-126E20E78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7505" y="3883050"/>
            <a:ext cx="0" cy="160935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Line 208">
            <a:extLst>
              <a:ext uri="{FF2B5EF4-FFF2-40B4-BE49-F238E27FC236}">
                <a16:creationId xmlns:a16="http://schemas.microsoft.com/office/drawing/2014/main" id="{59B007C3-C39D-A914-BA73-9853742D36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0672" y="4375285"/>
            <a:ext cx="16319" cy="729452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Rectangle 241">
            <a:extLst>
              <a:ext uri="{FF2B5EF4-FFF2-40B4-BE49-F238E27FC236}">
                <a16:creationId xmlns:a16="http://schemas.microsoft.com/office/drawing/2014/main" id="{A028B36B-1796-8086-F542-B3F8F47B5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0726" y="4029464"/>
            <a:ext cx="575377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policisë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rrugore</a:t>
            </a:r>
          </a:p>
        </p:txBody>
      </p:sp>
      <p:sp>
        <p:nvSpPr>
          <p:cNvPr id="117" name="Rectangle 226">
            <a:extLst>
              <a:ext uri="{FF2B5EF4-FFF2-40B4-BE49-F238E27FC236}">
                <a16:creationId xmlns:a16="http://schemas.microsoft.com/office/drawing/2014/main" id="{D0742609-0F47-D556-5754-A38258A89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9239" y="4829965"/>
            <a:ext cx="630503" cy="620593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Njësia 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operacionale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sigurinë 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rrugore dhe 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sigurinë e 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autostradave</a:t>
            </a:r>
          </a:p>
        </p:txBody>
      </p:sp>
      <p:sp>
        <p:nvSpPr>
          <p:cNvPr id="119" name="Rectangle 226">
            <a:extLst>
              <a:ext uri="{FF2B5EF4-FFF2-40B4-BE49-F238E27FC236}">
                <a16:creationId xmlns:a16="http://schemas.microsoft.com/office/drawing/2014/main" id="{6080CFB8-C1F4-2557-4172-A84E0F14E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3180" y="4969654"/>
            <a:ext cx="593054" cy="3888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it-IT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Njësia e </a:t>
            </a:r>
            <a:endParaRPr lang="it-IT" sz="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Sigurisë </a:t>
            </a:r>
            <a:r>
              <a:rPr lang="it-IT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dhe </a:t>
            </a:r>
            <a:endParaRPr lang="it-IT" sz="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Ceremonialit</a:t>
            </a:r>
            <a:endParaRPr lang="sq-AL" sz="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Line 60">
            <a:extLst>
              <a:ext uri="{FF2B5EF4-FFF2-40B4-BE49-F238E27FC236}">
                <a16:creationId xmlns:a16="http://schemas.microsoft.com/office/drawing/2014/main" id="{380D0C55-F11F-C8C5-12A4-78E41D726E2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3614" y="5879138"/>
            <a:ext cx="131594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Line 60">
            <a:extLst>
              <a:ext uri="{FF2B5EF4-FFF2-40B4-BE49-F238E27FC236}">
                <a16:creationId xmlns:a16="http://schemas.microsoft.com/office/drawing/2014/main" id="{3911B907-5390-DC67-8BB3-D311BDF437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3614" y="6043261"/>
            <a:ext cx="131594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Line 60">
            <a:extLst>
              <a:ext uri="{FF2B5EF4-FFF2-40B4-BE49-F238E27FC236}">
                <a16:creationId xmlns:a16="http://schemas.microsoft.com/office/drawing/2014/main" id="{511F67A1-2716-2BDF-8E3E-5F02D07C6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8852" y="6201684"/>
            <a:ext cx="131594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Line 60">
            <a:extLst>
              <a:ext uri="{FF2B5EF4-FFF2-40B4-BE49-F238E27FC236}">
                <a16:creationId xmlns:a16="http://schemas.microsoft.com/office/drawing/2014/main" id="{B3B70C88-83D5-4F6C-CED2-1D5A7C592F4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9712" y="6576305"/>
            <a:ext cx="131594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Line 60">
            <a:extLst>
              <a:ext uri="{FF2B5EF4-FFF2-40B4-BE49-F238E27FC236}">
                <a16:creationId xmlns:a16="http://schemas.microsoft.com/office/drawing/2014/main" id="{64EED068-2A8A-16BB-2566-6011F1D143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1901" y="6398875"/>
            <a:ext cx="131594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Line 60">
            <a:extLst>
              <a:ext uri="{FF2B5EF4-FFF2-40B4-BE49-F238E27FC236}">
                <a16:creationId xmlns:a16="http://schemas.microsoft.com/office/drawing/2014/main" id="{3BC11FBB-0AF9-AED1-02E7-BD9F1FB08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3614" y="5751397"/>
            <a:ext cx="822284" cy="6405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Line 208">
            <a:extLst>
              <a:ext uri="{FF2B5EF4-FFF2-40B4-BE49-F238E27FC236}">
                <a16:creationId xmlns:a16="http://schemas.microsoft.com/office/drawing/2014/main" id="{05B078BE-058C-46AD-58A9-F5997B4A5A2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18386" y="5746688"/>
            <a:ext cx="0" cy="1129914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902">
            <a:extLst>
              <a:ext uri="{FF2B5EF4-FFF2-40B4-BE49-F238E27FC236}">
                <a16:creationId xmlns:a16="http://schemas.microsoft.com/office/drawing/2014/main" id="{3D4267D4-AF90-30DC-78C2-593413B72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576" y="5817943"/>
            <a:ext cx="1260000" cy="1232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anchor="ctr"/>
          <a:lstStyle/>
          <a:p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speciale RENEA</a:t>
            </a:r>
          </a:p>
        </p:txBody>
      </p:sp>
      <p:sp>
        <p:nvSpPr>
          <p:cNvPr id="128" name="Rectangle 902">
            <a:extLst>
              <a:ext uri="{FF2B5EF4-FFF2-40B4-BE49-F238E27FC236}">
                <a16:creationId xmlns:a16="http://schemas.microsoft.com/office/drawing/2014/main" id="{534F3668-3F61-05D6-0287-48F723D67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576" y="5980198"/>
            <a:ext cx="1260000" cy="1232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anchor="ctr"/>
          <a:lstStyle/>
          <a:p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e negocimit</a:t>
            </a:r>
          </a:p>
        </p:txBody>
      </p:sp>
      <p:sp>
        <p:nvSpPr>
          <p:cNvPr id="129" name="Rectangle 902">
            <a:extLst>
              <a:ext uri="{FF2B5EF4-FFF2-40B4-BE49-F238E27FC236}">
                <a16:creationId xmlns:a16="http://schemas.microsoft.com/office/drawing/2014/main" id="{CBF71968-A3A3-CE2B-9E70-176EAB4D6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576" y="6132502"/>
            <a:ext cx="1260000" cy="1232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anchor="ctr"/>
          <a:lstStyle/>
          <a:p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</a:t>
            </a:r>
            <a:r>
              <a:rPr lang="sq-AL" sz="600" b="1" dirty="0" err="1">
                <a:latin typeface="Arial" panose="020B0604020202020204" pitchFamily="34" charset="0"/>
                <a:cs typeface="Arial" panose="020B0604020202020204" pitchFamily="34" charset="0"/>
              </a:rPr>
              <a:t>antieksploziv</a:t>
            </a:r>
            <a:endParaRPr lang="sq-AL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Rectangle 902">
            <a:extLst>
              <a:ext uri="{FF2B5EF4-FFF2-40B4-BE49-F238E27FC236}">
                <a16:creationId xmlns:a16="http://schemas.microsoft.com/office/drawing/2014/main" id="{93C1360D-15E1-FB28-96C6-2DDAC3E7B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576" y="6299967"/>
            <a:ext cx="1260000" cy="17745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anchor="ctr"/>
          <a:lstStyle/>
          <a:p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speciale e mbrojtjes </a:t>
            </a:r>
          </a:p>
          <a:p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së veçantë “NJSMV”</a:t>
            </a:r>
          </a:p>
        </p:txBody>
      </p:sp>
      <p:sp>
        <p:nvSpPr>
          <p:cNvPr id="135" name="Rectangle 902">
            <a:extLst>
              <a:ext uri="{FF2B5EF4-FFF2-40B4-BE49-F238E27FC236}">
                <a16:creationId xmlns:a16="http://schemas.microsoft.com/office/drawing/2014/main" id="{4E1E6953-8E54-E9C9-C8BB-413351002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577" y="6506538"/>
            <a:ext cx="1260000" cy="1112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anchor="ctr"/>
          <a:lstStyle/>
          <a:p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e Sigurisë Publike Tiranë</a:t>
            </a:r>
          </a:p>
        </p:txBody>
      </p:sp>
      <p:sp>
        <p:nvSpPr>
          <p:cNvPr id="136" name="Rectangle 902">
            <a:extLst>
              <a:ext uri="{FF2B5EF4-FFF2-40B4-BE49-F238E27FC236}">
                <a16:creationId xmlns:a16="http://schemas.microsoft.com/office/drawing/2014/main" id="{71DAA83E-BF3E-811B-C283-64D731FE9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576" y="6658842"/>
            <a:ext cx="1260000" cy="1232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anchor="ctr"/>
          <a:lstStyle/>
          <a:p>
            <a:r>
              <a:rPr lang="it-IT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e Sigurisë Publike Fier</a:t>
            </a:r>
            <a:endParaRPr lang="sq-AL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Rectangle 902">
            <a:extLst>
              <a:ext uri="{FF2B5EF4-FFF2-40B4-BE49-F238E27FC236}">
                <a16:creationId xmlns:a16="http://schemas.microsoft.com/office/drawing/2014/main" id="{2518769A-3DE2-2850-ABC5-CB91554ED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576" y="6805124"/>
            <a:ext cx="1260000" cy="1232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anchor="ctr"/>
          <a:lstStyle/>
          <a:p>
            <a:r>
              <a:rPr lang="sq-AL" sz="600" b="1" dirty="0">
                <a:latin typeface="Arial" panose="020B0604020202020204" pitchFamily="34" charset="0"/>
                <a:cs typeface="Arial" panose="020B0604020202020204" pitchFamily="34" charset="0"/>
              </a:rPr>
              <a:t>Njësia e Sigurisë Publike Shkodër</a:t>
            </a:r>
          </a:p>
        </p:txBody>
      </p:sp>
      <p:sp>
        <p:nvSpPr>
          <p:cNvPr id="139" name="Rectangle 33">
            <a:extLst>
              <a:ext uri="{FF2B5EF4-FFF2-40B4-BE49-F238E27FC236}">
                <a16:creationId xmlns:a16="http://schemas.microsoft.com/office/drawing/2014/main" id="{F893325C-F246-6FF3-5D96-DC0DA5054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112" y="2859914"/>
            <a:ext cx="2075589" cy="482400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sq-AL" sz="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DEPARTAMENTI </a:t>
            </a: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</a:t>
            </a:r>
            <a:endParaRPr lang="en-GB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SIGURINË PUBLIKE</a:t>
            </a:r>
          </a:p>
          <a:p>
            <a:pPr algn="ctr">
              <a:defRPr/>
            </a:pPr>
            <a:endParaRPr lang="sq-AL" sz="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Line 107">
            <a:extLst>
              <a:ext uri="{FF2B5EF4-FFF2-40B4-BE49-F238E27FC236}">
                <a16:creationId xmlns:a16="http://schemas.microsoft.com/office/drawing/2014/main" id="{52B60A5E-8076-C64A-86FD-6E4C15B92D95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769521" y="6329170"/>
            <a:ext cx="0" cy="155005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Line 107">
            <a:extLst>
              <a:ext uri="{FF2B5EF4-FFF2-40B4-BE49-F238E27FC236}">
                <a16:creationId xmlns:a16="http://schemas.microsoft.com/office/drawing/2014/main" id="{30C3963E-C3B5-FF0F-AD3C-747DD4697F5D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756960" y="6702117"/>
            <a:ext cx="0" cy="155005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Line 107">
            <a:extLst>
              <a:ext uri="{FF2B5EF4-FFF2-40B4-BE49-F238E27FC236}">
                <a16:creationId xmlns:a16="http://schemas.microsoft.com/office/drawing/2014/main" id="{19BC35E7-FB2C-F5B8-172E-AFD577EECF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857" y="3871671"/>
            <a:ext cx="17062" cy="3695774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Line 107">
            <a:extLst>
              <a:ext uri="{FF2B5EF4-FFF2-40B4-BE49-F238E27FC236}">
                <a16:creationId xmlns:a16="http://schemas.microsoft.com/office/drawing/2014/main" id="{6F1AE4CF-E528-1ABE-F972-CA9D38779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018" y="2715444"/>
            <a:ext cx="0" cy="133823"/>
          </a:xfrm>
          <a:prstGeom prst="line">
            <a:avLst/>
          </a:prstGeom>
          <a:ln w="5715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Line 112">
            <a:extLst>
              <a:ext uri="{FF2B5EF4-FFF2-40B4-BE49-F238E27FC236}">
                <a16:creationId xmlns:a16="http://schemas.microsoft.com/office/drawing/2014/main" id="{7C6CB349-1B58-13EA-FCD2-7B3F15478C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20374" y="3245611"/>
            <a:ext cx="13046" cy="594076"/>
          </a:xfrm>
          <a:prstGeom prst="line">
            <a:avLst/>
          </a:prstGeom>
          <a:ln w="38100">
            <a:solidFill>
              <a:srgbClr val="7030A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Line 107">
            <a:extLst>
              <a:ext uri="{FF2B5EF4-FFF2-40B4-BE49-F238E27FC236}">
                <a16:creationId xmlns:a16="http://schemas.microsoft.com/office/drawing/2014/main" id="{1234F4CE-FD96-AED1-F801-4E08954D63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061" y="3866432"/>
            <a:ext cx="0" cy="196070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79E5B5A6-778F-91B4-18BA-5E7998A11133}"/>
              </a:ext>
            </a:extLst>
          </p:cNvPr>
          <p:cNvCxnSpPr>
            <a:cxnSpLocks/>
          </p:cNvCxnSpPr>
          <p:nvPr/>
        </p:nvCxnSpPr>
        <p:spPr>
          <a:xfrm>
            <a:off x="679457" y="3866344"/>
            <a:ext cx="2561217" cy="0"/>
          </a:xfrm>
          <a:prstGeom prst="line">
            <a:avLst/>
          </a:prstGeom>
          <a:ln w="38100">
            <a:solidFill>
              <a:srgbClr val="333399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3" name="Rectangle 241">
            <a:extLst>
              <a:ext uri="{FF2B5EF4-FFF2-40B4-BE49-F238E27FC236}">
                <a16:creationId xmlns:a16="http://schemas.microsoft.com/office/drawing/2014/main" id="{D81DF731-6879-E8F6-561A-3077FBD7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564" y="4028226"/>
            <a:ext cx="609600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kufirin</a:t>
            </a:r>
          </a:p>
        </p:txBody>
      </p:sp>
      <p:sp>
        <p:nvSpPr>
          <p:cNvPr id="162" name="Line 208">
            <a:extLst>
              <a:ext uri="{FF2B5EF4-FFF2-40B4-BE49-F238E27FC236}">
                <a16:creationId xmlns:a16="http://schemas.microsoft.com/office/drawing/2014/main" id="{75E04D32-056B-22E3-053D-589F095DDEA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1900" y="4384215"/>
            <a:ext cx="5357" cy="909955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Rectangle 241">
            <a:extLst>
              <a:ext uri="{FF2B5EF4-FFF2-40B4-BE49-F238E27FC236}">
                <a16:creationId xmlns:a16="http://schemas.microsoft.com/office/drawing/2014/main" id="{05FF26F5-0E2C-6219-E7B4-39AF30E27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0493" y="4028226"/>
            <a:ext cx="609600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Drejtoria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për migracionin</a:t>
            </a:r>
          </a:p>
        </p:txBody>
      </p:sp>
      <p:sp>
        <p:nvSpPr>
          <p:cNvPr id="167" name="Rectangle 226">
            <a:extLst>
              <a:ext uri="{FF2B5EF4-FFF2-40B4-BE49-F238E27FC236}">
                <a16:creationId xmlns:a16="http://schemas.microsoft.com/office/drawing/2014/main" id="{1E649456-F1A7-33D8-2FF8-FAA2474F4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03" y="6662197"/>
            <a:ext cx="630206" cy="299280"/>
          </a:xfrm>
          <a:prstGeom prst="rect">
            <a:avLst/>
          </a:prstGeom>
          <a:solidFill>
            <a:srgbClr val="FFF2CC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 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përgatitjes së 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qenve të policisë</a:t>
            </a:r>
          </a:p>
        </p:txBody>
      </p:sp>
      <p:sp>
        <p:nvSpPr>
          <p:cNvPr id="170" name="Rectangle 226">
            <a:extLst>
              <a:ext uri="{FF2B5EF4-FFF2-40B4-BE49-F238E27FC236}">
                <a16:creationId xmlns:a16="http://schemas.microsoft.com/office/drawing/2014/main" id="{4C6BB8B6-0B2A-E27B-4BE9-2B3D6931D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8776" y="4887743"/>
            <a:ext cx="593054" cy="433987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Qendra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mbyllur për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të huajt</a:t>
            </a:r>
          </a:p>
        </p:txBody>
      </p:sp>
      <p:sp>
        <p:nvSpPr>
          <p:cNvPr id="173" name="Rectangle 226">
            <a:extLst>
              <a:ext uri="{FF2B5EF4-FFF2-40B4-BE49-F238E27FC236}">
                <a16:creationId xmlns:a16="http://schemas.microsoft.com/office/drawing/2014/main" id="{617880C5-C43B-1667-A16A-125C31777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02" y="6231432"/>
            <a:ext cx="630206" cy="388800"/>
          </a:xfrm>
          <a:prstGeom prst="rect">
            <a:avLst/>
          </a:prstGeom>
          <a:solidFill>
            <a:srgbClr val="FFF2CC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Njësia speciale 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kufirin e 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migracionin </a:t>
            </a:r>
          </a:p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“Delta”</a:t>
            </a:r>
          </a:p>
        </p:txBody>
      </p:sp>
      <p:sp>
        <p:nvSpPr>
          <p:cNvPr id="175" name="Rectangle 33">
            <a:extLst>
              <a:ext uri="{FF2B5EF4-FFF2-40B4-BE49-F238E27FC236}">
                <a16:creationId xmlns:a16="http://schemas.microsoft.com/office/drawing/2014/main" id="{60657EE2-DBE7-D316-0C35-53B4EA593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884" y="2866074"/>
            <a:ext cx="1714220" cy="482400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DEPARTAMENTI</a:t>
            </a: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PËR </a:t>
            </a:r>
            <a:endParaRPr lang="en-GB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KUFIRIN DHE MIGRACIONIN</a:t>
            </a:r>
            <a:endParaRPr lang="sq-AL" sz="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Rectangle 33">
            <a:extLst>
              <a:ext uri="{FF2B5EF4-FFF2-40B4-BE49-F238E27FC236}">
                <a16:creationId xmlns:a16="http://schemas.microsoft.com/office/drawing/2014/main" id="{61C651C0-6190-E6F7-7855-CA913B985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6745" y="6219905"/>
            <a:ext cx="1979497" cy="459496"/>
          </a:xfrm>
          <a:prstGeom prst="rect">
            <a:avLst/>
          </a:prstGeom>
          <a:solidFill>
            <a:srgbClr val="5151C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AKADEMIA E SIGURISE</a:t>
            </a:r>
            <a:endParaRPr lang="sq-AL" sz="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" name="Line 698">
            <a:extLst>
              <a:ext uri="{FF2B5EF4-FFF2-40B4-BE49-F238E27FC236}">
                <a16:creationId xmlns:a16="http://schemas.microsoft.com/office/drawing/2014/main" id="{EE72E298-AE8C-7DB6-E72A-89A9A813B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34535" y="3923685"/>
            <a:ext cx="0" cy="180913"/>
          </a:xfrm>
          <a:prstGeom prst="line">
            <a:avLst/>
          </a:prstGeom>
          <a:ln w="38100">
            <a:solidFill>
              <a:srgbClr val="00B0F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Rectangle 241">
            <a:extLst>
              <a:ext uri="{FF2B5EF4-FFF2-40B4-BE49-F238E27FC236}">
                <a16:creationId xmlns:a16="http://schemas.microsoft.com/office/drawing/2014/main" id="{0167204F-C673-26B9-398C-EA17365E4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7108" y="4037065"/>
            <a:ext cx="552832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Drejtoria 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Integrimit dhe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planifikimit </a:t>
            </a:r>
          </a:p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strategjik </a:t>
            </a:r>
          </a:p>
        </p:txBody>
      </p: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2BDE2DD1-E77C-ABE7-166A-E533CA3A1DAA}"/>
              </a:ext>
            </a:extLst>
          </p:cNvPr>
          <p:cNvGrpSpPr/>
          <p:nvPr/>
        </p:nvGrpSpPr>
        <p:grpSpPr>
          <a:xfrm>
            <a:off x="7059244" y="2740229"/>
            <a:ext cx="2745461" cy="3021866"/>
            <a:chOff x="6654575" y="1328149"/>
            <a:chExt cx="2248690" cy="3034832"/>
          </a:xfrm>
        </p:grpSpPr>
        <p:sp>
          <p:nvSpPr>
            <p:cNvPr id="221" name="Line 698">
              <a:extLst>
                <a:ext uri="{FF2B5EF4-FFF2-40B4-BE49-F238E27FC236}">
                  <a16:creationId xmlns:a16="http://schemas.microsoft.com/office/drawing/2014/main" id="{73DAB793-A161-A18A-7171-C8F25989F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28348" y="2474795"/>
              <a:ext cx="0" cy="214459"/>
            </a:xfrm>
            <a:prstGeom prst="line">
              <a:avLst/>
            </a:prstGeom>
            <a:ln w="38100">
              <a:solidFill>
                <a:srgbClr val="333399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5" name="Line 107">
              <a:extLst>
                <a:ext uri="{FF2B5EF4-FFF2-40B4-BE49-F238E27FC236}">
                  <a16:creationId xmlns:a16="http://schemas.microsoft.com/office/drawing/2014/main" id="{F3963625-2F7C-9394-8E06-0A36882A8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6384" y="2464445"/>
              <a:ext cx="0" cy="203217"/>
            </a:xfrm>
            <a:prstGeom prst="line">
              <a:avLst/>
            </a:prstGeom>
            <a:ln w="38100">
              <a:solidFill>
                <a:srgbClr val="333399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6" name="Rectangle 193">
              <a:extLst>
                <a:ext uri="{FF2B5EF4-FFF2-40B4-BE49-F238E27FC236}">
                  <a16:creationId xmlns:a16="http://schemas.microsoft.com/office/drawing/2014/main" id="{7D5F28F5-DCD3-B11E-F9F0-E087758EB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4575" y="2634219"/>
              <a:ext cx="443373" cy="607443"/>
            </a:xfrm>
            <a:prstGeom prst="rect">
              <a:avLst/>
            </a:prstGeom>
            <a:solidFill>
              <a:srgbClr val="7272D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Drejtoria </a:t>
              </a:r>
            </a:p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 burimeve </a:t>
              </a:r>
            </a:p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njerëzore</a:t>
              </a:r>
            </a:p>
          </p:txBody>
        </p:sp>
        <p:sp>
          <p:nvSpPr>
            <p:cNvPr id="235" name="Line 107">
              <a:extLst>
                <a:ext uri="{FF2B5EF4-FFF2-40B4-BE49-F238E27FC236}">
                  <a16:creationId xmlns:a16="http://schemas.microsoft.com/office/drawing/2014/main" id="{BBDEE36C-A19E-4FB2-3A98-157172169B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99434" y="2464445"/>
              <a:ext cx="0" cy="951491"/>
            </a:xfrm>
            <a:prstGeom prst="line">
              <a:avLst/>
            </a:prstGeom>
            <a:ln w="38100">
              <a:solidFill>
                <a:srgbClr val="333399"/>
              </a:solidFill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1" name="Rectangle 241">
              <a:extLst>
                <a:ext uri="{FF2B5EF4-FFF2-40B4-BE49-F238E27FC236}">
                  <a16:creationId xmlns:a16="http://schemas.microsoft.com/office/drawing/2014/main" id="{7547C24F-6D10-14B2-24A6-9ECF45059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3882" y="2636844"/>
              <a:ext cx="506708" cy="604818"/>
            </a:xfrm>
            <a:prstGeom prst="rect">
              <a:avLst/>
            </a:prstGeom>
            <a:solidFill>
              <a:srgbClr val="7272D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Drejtoria </a:t>
              </a:r>
              <a:r>
                <a:rPr lang="en-GB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sq-AL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endParaRPr lang="en-GB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standardeve</a:t>
              </a:r>
            </a:p>
            <a:p>
              <a:pPr algn="ctr">
                <a:defRPr/>
              </a:pPr>
              <a:r>
                <a:rPr lang="sq-AL" sz="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profesionale</a:t>
              </a:r>
            </a:p>
          </p:txBody>
        </p:sp>
        <p:sp>
          <p:nvSpPr>
            <p:cNvPr id="244" name="Rectangle 226">
              <a:extLst>
                <a:ext uri="{FF2B5EF4-FFF2-40B4-BE49-F238E27FC236}">
                  <a16:creationId xmlns:a16="http://schemas.microsoft.com/office/drawing/2014/main" id="{1AE848A7-95FD-4094-E254-B1EDA9741B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321724" y="3781440"/>
              <a:ext cx="961684" cy="201398"/>
            </a:xfrm>
            <a:prstGeom prst="rect">
              <a:avLst/>
            </a:prstGeom>
            <a:solidFill>
              <a:srgbClr val="99CC00"/>
            </a:solidFill>
            <a:ln w="9525">
              <a:solidFill>
                <a:schemeClr val="tx1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sq-AL" sz="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Sektori i Auditimit</a:t>
              </a:r>
            </a:p>
          </p:txBody>
        </p: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39523BE7-7040-0848-5F3B-A20C74C3BA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84571" y="2475874"/>
              <a:ext cx="1918220" cy="0"/>
            </a:xfrm>
            <a:prstGeom prst="line">
              <a:avLst/>
            </a:prstGeom>
            <a:ln w="38100">
              <a:solidFill>
                <a:srgbClr val="333399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54" name="Line 112">
              <a:extLst>
                <a:ext uri="{FF2B5EF4-FFF2-40B4-BE49-F238E27FC236}">
                  <a16:creationId xmlns:a16="http://schemas.microsoft.com/office/drawing/2014/main" id="{4289F9B6-A2FC-823D-D6A2-304C6D94AA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82492" y="1328149"/>
              <a:ext cx="0" cy="1155346"/>
            </a:xfrm>
            <a:prstGeom prst="line">
              <a:avLst/>
            </a:prstGeom>
            <a:ln w="38100">
              <a:solidFill>
                <a:srgbClr val="7030A0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sq-AL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7" name="Line 107">
            <a:extLst>
              <a:ext uri="{FF2B5EF4-FFF2-40B4-BE49-F238E27FC236}">
                <a16:creationId xmlns:a16="http://schemas.microsoft.com/office/drawing/2014/main" id="{35F8CEF3-0A75-C8D4-8D41-EC844E7387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28260" y="2499360"/>
            <a:ext cx="0" cy="280963"/>
          </a:xfrm>
          <a:prstGeom prst="line">
            <a:avLst/>
          </a:prstGeom>
          <a:ln w="57150">
            <a:solidFill>
              <a:srgbClr val="333399"/>
            </a:solidFill>
            <a:prstDash val="sysDot"/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Line 107">
            <a:extLst>
              <a:ext uri="{FF2B5EF4-FFF2-40B4-BE49-F238E27FC236}">
                <a16:creationId xmlns:a16="http://schemas.microsoft.com/office/drawing/2014/main" id="{35F8CEF3-0A75-C8D4-8D41-EC844E7387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5615" y="2489380"/>
            <a:ext cx="0" cy="280963"/>
          </a:xfrm>
          <a:prstGeom prst="line">
            <a:avLst/>
          </a:prstGeom>
          <a:ln w="57150">
            <a:solidFill>
              <a:srgbClr val="333399"/>
            </a:solidFill>
            <a:prstDash val="sysDot"/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Line 107">
            <a:extLst>
              <a:ext uri="{FF2B5EF4-FFF2-40B4-BE49-F238E27FC236}">
                <a16:creationId xmlns:a16="http://schemas.microsoft.com/office/drawing/2014/main" id="{35F8CEF3-0A75-C8D4-8D41-EC844E7387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020374" y="2524142"/>
            <a:ext cx="3153606" cy="0"/>
          </a:xfrm>
          <a:prstGeom prst="line">
            <a:avLst/>
          </a:prstGeom>
          <a:ln w="57150">
            <a:solidFill>
              <a:srgbClr val="333399"/>
            </a:solidFill>
            <a:prstDash val="sysDot"/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0" name="Line 107">
            <a:extLst>
              <a:ext uri="{FF2B5EF4-FFF2-40B4-BE49-F238E27FC236}">
                <a16:creationId xmlns:a16="http://schemas.microsoft.com/office/drawing/2014/main" id="{35F8CEF3-0A75-C8D4-8D41-EC844E7387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9019" y="2362201"/>
            <a:ext cx="0" cy="205740"/>
          </a:xfrm>
          <a:prstGeom prst="line">
            <a:avLst/>
          </a:prstGeom>
          <a:ln w="57150">
            <a:solidFill>
              <a:srgbClr val="333399"/>
            </a:solidFill>
            <a:prstDash val="sysDot"/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Rectangle 241">
            <a:extLst>
              <a:ext uri="{FF2B5EF4-FFF2-40B4-BE49-F238E27FC236}">
                <a16:creationId xmlns:a16="http://schemas.microsoft.com/office/drawing/2014/main" id="{D81DF731-6879-E8F6-561A-3077FBD7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99" y="4010355"/>
            <a:ext cx="609600" cy="541505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Drejtoria </a:t>
            </a:r>
          </a:p>
          <a:p>
            <a:pPr algn="ctr">
              <a:defRPr/>
            </a:pPr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Analizës </a:t>
            </a:r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së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Riskut dhe 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Hetimit</a:t>
            </a:r>
            <a:endParaRPr lang="sq-AL" sz="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Rectangle 226">
            <a:extLst>
              <a:ext uri="{FF2B5EF4-FFF2-40B4-BE49-F238E27FC236}">
                <a16:creationId xmlns:a16="http://schemas.microsoft.com/office/drawing/2014/main" id="{1AE848A7-95FD-4094-E254-B1EDA9741B6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267166" y="5216176"/>
            <a:ext cx="959891" cy="388022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Sektori</a:t>
            </a:r>
            <a:r>
              <a:rPr lang="en-US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n-NO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Komunikimit </a:t>
            </a:r>
            <a:r>
              <a:rPr lang="nn-NO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</a:t>
            </a:r>
            <a:endParaRPr lang="nn-NO" sz="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n-NO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 </a:t>
            </a:r>
            <a:r>
              <a:rPr lang="nn-NO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dhe Publikun</a:t>
            </a:r>
            <a:endParaRPr lang="sq-AL" sz="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" name="Rectangle 226">
            <a:extLst>
              <a:ext uri="{FF2B5EF4-FFF2-40B4-BE49-F238E27FC236}">
                <a16:creationId xmlns:a16="http://schemas.microsoft.com/office/drawing/2014/main" id="{1AE848A7-95FD-4094-E254-B1EDA9741B6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769123" y="5132556"/>
            <a:ext cx="959608" cy="323227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Sektori i  Protokollit </a:t>
            </a:r>
            <a:endParaRPr lang="en-US" sz="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q-AL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dhe </a:t>
            </a:r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Ceremonive</a:t>
            </a:r>
          </a:p>
        </p:txBody>
      </p:sp>
      <p:sp>
        <p:nvSpPr>
          <p:cNvPr id="269" name="Line 107">
            <a:extLst>
              <a:ext uri="{FF2B5EF4-FFF2-40B4-BE49-F238E27FC236}">
                <a16:creationId xmlns:a16="http://schemas.microsoft.com/office/drawing/2014/main" id="{BBDEE36C-A19E-4FB2-3A98-157172169B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45101" y="3880710"/>
            <a:ext cx="3826" cy="949255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Line 107">
            <a:extLst>
              <a:ext uri="{FF2B5EF4-FFF2-40B4-BE49-F238E27FC236}">
                <a16:creationId xmlns:a16="http://schemas.microsoft.com/office/drawing/2014/main" id="{C97A0660-4D89-51B9-BF96-8125EAFAE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3664" y="3871783"/>
            <a:ext cx="0" cy="149757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" name="Line 107">
            <a:extLst>
              <a:ext uri="{FF2B5EF4-FFF2-40B4-BE49-F238E27FC236}">
                <a16:creationId xmlns:a16="http://schemas.microsoft.com/office/drawing/2014/main" id="{57AB61C9-3B7E-A45E-B0FB-126E20E78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7108" y="3881976"/>
            <a:ext cx="0" cy="886567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7" name="Rectangle 226">
            <a:extLst>
              <a:ext uri="{FF2B5EF4-FFF2-40B4-BE49-F238E27FC236}">
                <a16:creationId xmlns:a16="http://schemas.microsoft.com/office/drawing/2014/main" id="{F16A2267-AA66-B294-FFA5-6C59D9D8B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768" y="4045254"/>
            <a:ext cx="629933" cy="629129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Qendra  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Kombëtare e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Koordinimit për 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Menaxhimin e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Integruar 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të </a:t>
            </a: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Kufirit</a:t>
            </a:r>
          </a:p>
        </p:txBody>
      </p:sp>
      <p:sp>
        <p:nvSpPr>
          <p:cNvPr id="278" name="Rectangle 226">
            <a:extLst>
              <a:ext uri="{FF2B5EF4-FFF2-40B4-BE49-F238E27FC236}">
                <a16:creationId xmlns:a16="http://schemas.microsoft.com/office/drawing/2014/main" id="{03C0BF93-C9B1-CD22-1D71-F3E1CA535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665" y="4662452"/>
            <a:ext cx="843697" cy="660529"/>
          </a:xfrm>
          <a:prstGeom prst="rect">
            <a:avLst/>
          </a:prstGeom>
          <a:solidFill>
            <a:srgbClr val="7272D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Sektori i Koordinimit 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Ndërkufitar dhe</a:t>
            </a:r>
            <a:endParaRPr lang="en-US" sz="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q-AL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q-AL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Operacioneve</a:t>
            </a:r>
          </a:p>
        </p:txBody>
      </p:sp>
      <p:sp>
        <p:nvSpPr>
          <p:cNvPr id="279" name="Line 107">
            <a:extLst>
              <a:ext uri="{FF2B5EF4-FFF2-40B4-BE49-F238E27FC236}">
                <a16:creationId xmlns:a16="http://schemas.microsoft.com/office/drawing/2014/main" id="{39AF60F5-7150-391A-47BD-B8481F8B76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40674" y="3850544"/>
            <a:ext cx="0" cy="192789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0" name="Rectangle 226">
            <a:extLst>
              <a:ext uri="{FF2B5EF4-FFF2-40B4-BE49-F238E27FC236}">
                <a16:creationId xmlns:a16="http://schemas.microsoft.com/office/drawing/2014/main" id="{F16A2267-AA66-B294-FFA5-6C59D9D8B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024" y="5498221"/>
            <a:ext cx="700715" cy="448443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q-AL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Sektori i </a:t>
            </a:r>
            <a:r>
              <a:rPr lang="en-US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finances </a:t>
            </a:r>
          </a:p>
          <a:p>
            <a:pPr algn="ctr"/>
            <a:r>
              <a:rPr lang="en-US" sz="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Shërbimeve</a:t>
            </a:r>
            <a:r>
              <a:rPr lang="en-US" sz="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Mbështetëse</a:t>
            </a:r>
            <a:endParaRPr lang="sq-AL" sz="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1" name="Line 107">
            <a:extLst>
              <a:ext uri="{FF2B5EF4-FFF2-40B4-BE49-F238E27FC236}">
                <a16:creationId xmlns:a16="http://schemas.microsoft.com/office/drawing/2014/main" id="{52B60A5E-8076-C64A-86FD-6E4C15B92D95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769521" y="5643654"/>
            <a:ext cx="0" cy="155005"/>
          </a:xfrm>
          <a:prstGeom prst="line">
            <a:avLst/>
          </a:prstGeom>
          <a:ln w="38100">
            <a:solidFill>
              <a:srgbClr val="333399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sq-AL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2" name="Text Box 749">
            <a:extLst>
              <a:ext uri="{FF2B5EF4-FFF2-40B4-BE49-F238E27FC236}">
                <a16:creationId xmlns:a16="http://schemas.microsoft.com/office/drawing/2014/main" id="{B7FE61FC-45E1-9087-833C-B8DF9E13E47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5314" y="7768144"/>
            <a:ext cx="954107" cy="700768"/>
          </a:xfrm>
          <a:prstGeom prst="rect">
            <a:avLst/>
          </a:prstGeom>
          <a:noFill/>
          <a:ln w="12700" algn="ctr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q-AL" altLang="en-US" sz="500" b="1" dirty="0" smtClean="0">
                <a:cs typeface="Arial" panose="020B0604020202020204" pitchFamily="34" charset="0"/>
              </a:rPr>
              <a:t>Durrës </a:t>
            </a:r>
            <a:endParaRPr lang="en-US" altLang="en-US" sz="500" b="1" dirty="0" smtClean="0">
              <a:cs typeface="Arial" panose="020B0604020202020204" pitchFamily="34" charset="0"/>
            </a:endParaRPr>
          </a:p>
          <a:p>
            <a:r>
              <a:rPr lang="sq-AL" altLang="en-US" sz="500" b="1" dirty="0" smtClean="0">
                <a:cs typeface="Arial" panose="020B0604020202020204" pitchFamily="34" charset="0"/>
              </a:rPr>
              <a:t>Gjirokastër </a:t>
            </a:r>
            <a:endParaRPr lang="en-US" altLang="en-US" sz="500" dirty="0">
              <a:cs typeface="Arial" panose="020B0604020202020204" pitchFamily="34" charset="0"/>
            </a:endParaRPr>
          </a:p>
          <a:p>
            <a:r>
              <a:rPr lang="sq-AL" altLang="en-US" sz="500" b="1" dirty="0" smtClean="0">
                <a:cs typeface="Arial" panose="020B0604020202020204" pitchFamily="34" charset="0"/>
              </a:rPr>
              <a:t>Korçë</a:t>
            </a:r>
            <a:endParaRPr lang="sq-AL" altLang="en-US" sz="500" b="1" dirty="0">
              <a:cs typeface="Arial" panose="020B0604020202020204" pitchFamily="34" charset="0"/>
            </a:endParaRPr>
          </a:p>
          <a:p>
            <a:r>
              <a:rPr lang="sq-AL" altLang="en-US" sz="500" b="1" dirty="0" smtClean="0">
                <a:cs typeface="Arial" panose="020B0604020202020204" pitchFamily="34" charset="0"/>
              </a:rPr>
              <a:t>Kukës</a:t>
            </a:r>
            <a:r>
              <a:rPr lang="en-US" altLang="en-US" sz="500" b="1" dirty="0" smtClean="0">
                <a:cs typeface="Arial" panose="020B0604020202020204" pitchFamily="34" charset="0"/>
              </a:rPr>
              <a:t> </a:t>
            </a:r>
          </a:p>
          <a:p>
            <a:r>
              <a:rPr lang="en-US" altLang="en-US" sz="500" b="1" dirty="0" smtClean="0">
                <a:cs typeface="Arial" panose="020B0604020202020204" pitchFamily="34" charset="0"/>
              </a:rPr>
              <a:t>KPK </a:t>
            </a:r>
            <a:r>
              <a:rPr lang="en-US" altLang="en-US" sz="500" b="1" dirty="0" err="1" smtClean="0">
                <a:cs typeface="Arial" panose="020B0604020202020204" pitchFamily="34" charset="0"/>
              </a:rPr>
              <a:t>Dibër</a:t>
            </a:r>
            <a:endParaRPr lang="sq-AL" altLang="en-US" sz="500" b="1" dirty="0">
              <a:cs typeface="Arial" panose="020B0604020202020204" pitchFamily="34" charset="0"/>
            </a:endParaRPr>
          </a:p>
          <a:p>
            <a:r>
              <a:rPr lang="sq-AL" altLang="en-US" sz="500" b="1" dirty="0" smtClean="0">
                <a:cs typeface="Arial" panose="020B0604020202020204" pitchFamily="34" charset="0"/>
              </a:rPr>
              <a:t>Shkodër </a:t>
            </a:r>
            <a:endParaRPr lang="en-US" altLang="en-US" sz="500" b="1" dirty="0" smtClean="0">
              <a:cs typeface="Arial" panose="020B0604020202020204" pitchFamily="34" charset="0"/>
            </a:endParaRPr>
          </a:p>
          <a:p>
            <a:r>
              <a:rPr lang="sq-AL" altLang="en-US" sz="500" b="1" dirty="0" smtClean="0">
                <a:cs typeface="Arial" panose="020B0604020202020204" pitchFamily="34" charset="0"/>
              </a:rPr>
              <a:t>Tiranë</a:t>
            </a:r>
            <a:r>
              <a:rPr lang="en-US" altLang="en-US" sz="500" b="1" dirty="0" smtClean="0">
                <a:cs typeface="Arial" panose="020B0604020202020204" pitchFamily="34" charset="0"/>
              </a:rPr>
              <a:t> </a:t>
            </a:r>
          </a:p>
          <a:p>
            <a:r>
              <a:rPr lang="en-US" altLang="en-US" sz="500" b="1" dirty="0" smtClean="0">
                <a:cs typeface="Arial" panose="020B0604020202020204" pitchFamily="34" charset="0"/>
              </a:rPr>
              <a:t>KPK </a:t>
            </a:r>
            <a:r>
              <a:rPr lang="en-US" altLang="en-US" sz="500" b="1" dirty="0" err="1" smtClean="0">
                <a:cs typeface="Arial" panose="020B0604020202020204" pitchFamily="34" charset="0"/>
              </a:rPr>
              <a:t>Rinas</a:t>
            </a:r>
            <a:r>
              <a:rPr lang="sq-AL" altLang="en-US" sz="500" b="1" dirty="0" smtClean="0">
                <a:cs typeface="Arial" panose="020B0604020202020204" pitchFamily="34" charset="0"/>
              </a:rPr>
              <a:t> </a:t>
            </a:r>
            <a:endParaRPr lang="en-US" altLang="en-US" sz="500" b="1" dirty="0" smtClean="0">
              <a:cs typeface="Arial" panose="020B0604020202020204" pitchFamily="34" charset="0"/>
            </a:endParaRPr>
          </a:p>
          <a:p>
            <a:r>
              <a:rPr lang="sq-AL" altLang="en-US" sz="500" b="1" dirty="0" smtClean="0">
                <a:cs typeface="Arial" panose="020B0604020202020204" pitchFamily="34" charset="0"/>
              </a:rPr>
              <a:t>Vlorë</a:t>
            </a:r>
            <a:r>
              <a:rPr lang="en-US" altLang="en-US" sz="500" b="1" dirty="0" smtClean="0">
                <a:cs typeface="Arial" panose="020B0604020202020204" pitchFamily="34" charset="0"/>
              </a:rPr>
              <a:t> </a:t>
            </a:r>
          </a:p>
          <a:p>
            <a:r>
              <a:rPr lang="en-US" altLang="en-US" sz="500" b="1" i="1" dirty="0" smtClean="0">
                <a:cs typeface="Arial" panose="020B0604020202020204" pitchFamily="34" charset="0"/>
              </a:rPr>
              <a:t>KPK </a:t>
            </a:r>
            <a:r>
              <a:rPr lang="sq-AL" altLang="en-US" sz="500" i="1" dirty="0" smtClean="0">
                <a:cs typeface="Arial" panose="020B0604020202020204" pitchFamily="34" charset="0"/>
              </a:rPr>
              <a:t>Sarandë</a:t>
            </a:r>
            <a:endParaRPr lang="sq-AL" altLang="en-US" sz="500" b="1" dirty="0">
              <a:cs typeface="Arial" panose="020B0604020202020204" pitchFamily="34" charset="0"/>
            </a:endParaRPr>
          </a:p>
        </p:txBody>
      </p:sp>
      <p:sp>
        <p:nvSpPr>
          <p:cNvPr id="283" name="Text Box 762">
            <a:extLst>
              <a:ext uri="{FF2B5EF4-FFF2-40B4-BE49-F238E27FC236}">
                <a16:creationId xmlns:a16="http://schemas.microsoft.com/office/drawing/2014/main" id="{17B51A67-CB6C-B9CF-709E-B1FC0C602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13" y="7569786"/>
            <a:ext cx="461665" cy="1112838"/>
          </a:xfrm>
          <a:prstGeom prst="rect">
            <a:avLst/>
          </a:prstGeom>
          <a:solidFill>
            <a:srgbClr val="7272D0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sq-AL" sz="600" b="1" dirty="0">
                <a:solidFill>
                  <a:schemeClr val="bg1"/>
                </a:solidFill>
                <a:cs typeface="Arial" panose="020B0604020202020204" pitchFamily="34" charset="0"/>
              </a:rPr>
              <a:t>7 Drejtoritë vendore </a:t>
            </a:r>
          </a:p>
          <a:p>
            <a:pPr algn="ctr"/>
            <a:r>
              <a:rPr lang="sq-AL" sz="600" b="1" dirty="0">
                <a:solidFill>
                  <a:schemeClr val="bg1"/>
                </a:solidFill>
                <a:cs typeface="Arial" panose="020B0604020202020204" pitchFamily="34" charset="0"/>
              </a:rPr>
              <a:t>të kufirit dhe migracionit</a:t>
            </a:r>
          </a:p>
          <a:p>
            <a:pPr algn="ctr"/>
            <a:r>
              <a:rPr lang="sq-AL" altLang="en-US" sz="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dhe </a:t>
            </a:r>
            <a:r>
              <a:rPr lang="sq-AL" altLang="en-US" sz="600" b="1" dirty="0">
                <a:solidFill>
                  <a:schemeClr val="bg1"/>
                </a:solidFill>
                <a:cs typeface="Arial" panose="020B0604020202020204" pitchFamily="34" charset="0"/>
              </a:rPr>
              <a:t>Komisariate</a:t>
            </a:r>
          </a:p>
        </p:txBody>
      </p:sp>
    </p:spTree>
    <p:extLst>
      <p:ext uri="{BB962C8B-B14F-4D97-AF65-F5344CB8AC3E}">
        <p14:creationId xmlns:p14="http://schemas.microsoft.com/office/powerpoint/2010/main" val="2947790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376</TotalTime>
  <Words>583</Words>
  <Application>Microsoft Office PowerPoint</Application>
  <PresentationFormat>A3 Paper (297x420 mm)</PresentationFormat>
  <Paragraphs>229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Krenar Bici</dc:creator>
  <cp:lastModifiedBy>ANISA BOÇI</cp:lastModifiedBy>
  <cp:revision>42</cp:revision>
  <cp:lastPrinted>2025-01-22T08:57:01Z</cp:lastPrinted>
  <dcterms:created xsi:type="dcterms:W3CDTF">2023-03-23T12:26:08Z</dcterms:created>
  <dcterms:modified xsi:type="dcterms:W3CDTF">2025-02-03T12:11:12Z</dcterms:modified>
</cp:coreProperties>
</file>